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3"/>
  </p:notesMasterIdLst>
  <p:handoutMasterIdLst>
    <p:handoutMasterId r:id="rId14"/>
  </p:handoutMasterIdLst>
  <p:sldIdLst>
    <p:sldId id="279" r:id="rId2"/>
    <p:sldId id="263" r:id="rId3"/>
    <p:sldId id="285" r:id="rId4"/>
    <p:sldId id="268" r:id="rId5"/>
    <p:sldId id="273" r:id="rId6"/>
    <p:sldId id="284" r:id="rId7"/>
    <p:sldId id="265" r:id="rId8"/>
    <p:sldId id="280" r:id="rId9"/>
    <p:sldId id="283" r:id="rId10"/>
    <p:sldId id="282" r:id="rId11"/>
    <p:sldId id="286" r:id="rId12"/>
  </p:sldIdLst>
  <p:sldSz cx="9906000" cy="6858000" type="A4"/>
  <p:notesSz cx="6770688" cy="99028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rgbClr val="FF0000"/>
        </a:solidFill>
        <a:latin typeface="Times New Roman" panose="02020603050405020304" pitchFamily="18" charset="0"/>
        <a:ea typeface="HGS創英角ﾎﾟｯﾌﾟ体" panose="040B0A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FFCC"/>
    <a:srgbClr val="F0FFD7"/>
    <a:srgbClr val="FFCCFF"/>
    <a:srgbClr val="CCFFFF"/>
    <a:srgbClr val="D60093"/>
    <a:srgbClr val="FF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9" autoAdjust="0"/>
    <p:restoredTop sz="94521" autoAdjust="0"/>
  </p:normalViewPr>
  <p:slideViewPr>
    <p:cSldViewPr>
      <p:cViewPr varScale="1">
        <p:scale>
          <a:sx n="72" d="100"/>
          <a:sy n="72" d="100"/>
        </p:scale>
        <p:origin x="127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F8898A1-F661-26F6-F808-F2AE19460BA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392738" y="231775"/>
            <a:ext cx="1377950" cy="355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　　　　</a:t>
            </a: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C1A61D4-7586-9B42-9856-02F804A6E4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35400" y="9405938"/>
            <a:ext cx="2933700" cy="496887"/>
          </a:xfrm>
          <a:prstGeom prst="rect">
            <a:avLst/>
          </a:prstGeom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B56B2A-03F9-4E91-A56B-1232F58786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70FEB19-DCF5-E162-71A0-F9BF940A90F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―</a:t>
            </a:r>
            <a:r>
              <a:rPr lang="ja-JP" altLang="en-US"/>
              <a:t>　事業名　</a:t>
            </a:r>
            <a:r>
              <a:rPr lang="en-US" altLang="ja-JP"/>
              <a:t>―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AE16B64C-0DE6-F98E-D459-3A03D992B70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35400" y="0"/>
            <a:ext cx="29337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DC659DD-BD5A-5FE4-2D82-A0EB1F27362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09613" y="747713"/>
            <a:ext cx="5357812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67571850-6C52-1051-19FC-89528AC8A1C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2175"/>
            <a:ext cx="5414963" cy="44561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C0E28EFF-F6FB-0845-7D96-1C4016DF4B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5938"/>
            <a:ext cx="293528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全国街路事業促進協議会　第</a:t>
            </a:r>
            <a:r>
              <a:rPr lang="en-US" altLang="ja-JP"/>
              <a:t>30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87033225-807D-EDC8-6247-331282C1A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5400" y="9405938"/>
            <a:ext cx="2933700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006" tIns="45502" rIns="91006" bIns="4550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578965-959C-4453-8D0C-6B01191CEAB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7F5B670E-EC41-50F6-0297-3C513F7BC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598AE76-6D47-9FD9-9980-2C525C2744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ヘッダー プレースホルダー 1">
            <a:extLst>
              <a:ext uri="{FF2B5EF4-FFF2-40B4-BE49-F238E27FC236}">
                <a16:creationId xmlns:a16="http://schemas.microsoft.com/office/drawing/2014/main" id="{DBE6547E-EE1D-4F8F-1592-A675988FA6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4BBFAEA-50F2-26CF-5F1B-323501A1D82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0026C03-A9AD-E453-90DF-C6197D946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3556" name="ヘッダー プレースホルダー 1">
            <a:extLst>
              <a:ext uri="{FF2B5EF4-FFF2-40B4-BE49-F238E27FC236}">
                <a16:creationId xmlns:a16="http://schemas.microsoft.com/office/drawing/2014/main" id="{D14F9AC0-DF0C-C6AC-4404-ACCA8B9F34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F6A8006D-66AC-9144-17CA-D560E1350A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23EFBD4A-B79A-0B79-40F8-DB1F55C1C8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" name="ヘッダー プレースホルダー 3">
            <a:extLst>
              <a:ext uri="{FF2B5EF4-FFF2-40B4-BE49-F238E27FC236}">
                <a16:creationId xmlns:a16="http://schemas.microsoft.com/office/drawing/2014/main" id="{4A041712-3569-4B30-1330-525607E8ED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>
            <a:extLst>
              <a:ext uri="{FF2B5EF4-FFF2-40B4-BE49-F238E27FC236}">
                <a16:creationId xmlns:a16="http://schemas.microsoft.com/office/drawing/2014/main" id="{D77716DD-6074-3A60-C9B3-90C428557E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ー 2">
            <a:extLst>
              <a:ext uri="{FF2B5EF4-FFF2-40B4-BE49-F238E27FC236}">
                <a16:creationId xmlns:a16="http://schemas.microsoft.com/office/drawing/2014/main" id="{D88F0F8A-6760-ED58-228F-7A6771903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" name="ヘッダー プレースホルダー 1">
            <a:extLst>
              <a:ext uri="{FF2B5EF4-FFF2-40B4-BE49-F238E27FC236}">
                <a16:creationId xmlns:a16="http://schemas.microsoft.com/office/drawing/2014/main" id="{ABA03919-453C-4BE4-3DC5-A4BA56067C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>
            <a:extLst>
              <a:ext uri="{FF2B5EF4-FFF2-40B4-BE49-F238E27FC236}">
                <a16:creationId xmlns:a16="http://schemas.microsoft.com/office/drawing/2014/main" id="{2249C954-8891-B907-9828-7B3F7C8AF7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ー 2">
            <a:extLst>
              <a:ext uri="{FF2B5EF4-FFF2-40B4-BE49-F238E27FC236}">
                <a16:creationId xmlns:a16="http://schemas.microsoft.com/office/drawing/2014/main" id="{EF2271E5-7B63-94E2-9FDD-11CF57B16C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8" name="ヘッダー プレースホルダー 1">
            <a:extLst>
              <a:ext uri="{FF2B5EF4-FFF2-40B4-BE49-F238E27FC236}">
                <a16:creationId xmlns:a16="http://schemas.microsoft.com/office/drawing/2014/main" id="{A76F5F2A-0ED3-C13F-9C4B-047F38F6C0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スライド イメージ プレースホルダー 1">
            <a:extLst>
              <a:ext uri="{FF2B5EF4-FFF2-40B4-BE49-F238E27FC236}">
                <a16:creationId xmlns:a16="http://schemas.microsoft.com/office/drawing/2014/main" id="{D4A4B7F9-494C-87E5-16A2-164A0E49EA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ノート プレースホルダー 2">
            <a:extLst>
              <a:ext uri="{FF2B5EF4-FFF2-40B4-BE49-F238E27FC236}">
                <a16:creationId xmlns:a16="http://schemas.microsoft.com/office/drawing/2014/main" id="{932E2422-159D-820F-A26C-BDC584A381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316" name="ヘッダー プレースホルダー 1">
            <a:extLst>
              <a:ext uri="{FF2B5EF4-FFF2-40B4-BE49-F238E27FC236}">
                <a16:creationId xmlns:a16="http://schemas.microsoft.com/office/drawing/2014/main" id="{47376B70-DDD7-D9F9-7122-D2E835A7D7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>
            <a:extLst>
              <a:ext uri="{FF2B5EF4-FFF2-40B4-BE49-F238E27FC236}">
                <a16:creationId xmlns:a16="http://schemas.microsoft.com/office/drawing/2014/main" id="{C47344E4-6FB4-ADD6-864F-316CC83F66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>
            <a:extLst>
              <a:ext uri="{FF2B5EF4-FFF2-40B4-BE49-F238E27FC236}">
                <a16:creationId xmlns:a16="http://schemas.microsoft.com/office/drawing/2014/main" id="{01B0A1A5-8C5C-7EF7-BE93-88D53F615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364" name="ヘッダー プレースホルダー 1">
            <a:extLst>
              <a:ext uri="{FF2B5EF4-FFF2-40B4-BE49-F238E27FC236}">
                <a16:creationId xmlns:a16="http://schemas.microsoft.com/office/drawing/2014/main" id="{5CC6E5CE-3595-B810-5E6D-5FB11C1C9C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>
            <a:extLst>
              <a:ext uri="{FF2B5EF4-FFF2-40B4-BE49-F238E27FC236}">
                <a16:creationId xmlns:a16="http://schemas.microsoft.com/office/drawing/2014/main" id="{7FDD2235-A652-0D05-9EFD-2A75A02D6A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ノート プレースホルダー 2">
            <a:extLst>
              <a:ext uri="{FF2B5EF4-FFF2-40B4-BE49-F238E27FC236}">
                <a16:creationId xmlns:a16="http://schemas.microsoft.com/office/drawing/2014/main" id="{110DCA6B-C3A0-D07F-3F7A-7AFCCC604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412" name="ヘッダー プレースホルダー 1">
            <a:extLst>
              <a:ext uri="{FF2B5EF4-FFF2-40B4-BE49-F238E27FC236}">
                <a16:creationId xmlns:a16="http://schemas.microsoft.com/office/drawing/2014/main" id="{4E534DC0-CA4C-194D-D392-2373425AAE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CD1959E-5B90-E969-8B2B-56C43548664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A6C45A9-D8A9-8487-1C22-4E8770429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9460" name="ヘッダー プレースホルダー 1">
            <a:extLst>
              <a:ext uri="{FF2B5EF4-FFF2-40B4-BE49-F238E27FC236}">
                <a16:creationId xmlns:a16="http://schemas.microsoft.com/office/drawing/2014/main" id="{CAA2D884-218F-92EE-DAC6-6523B83779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FB70D02-9F48-F436-3232-583D2B9B14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6DAB086-C380-6EDC-E790-6FE0430875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21508" name="ヘッダー プレースホルダー 1">
            <a:extLst>
              <a:ext uri="{FF2B5EF4-FFF2-40B4-BE49-F238E27FC236}">
                <a16:creationId xmlns:a16="http://schemas.microsoft.com/office/drawing/2014/main" id="{0EBB6204-3178-66B0-6AD3-BADBF4BBC3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1pPr>
            <a:lvl2pPr marL="739775" indent="-28416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2pPr>
            <a:lvl3pPr marL="1138238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3pPr>
            <a:lvl4pPr marL="1593850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4pPr>
            <a:lvl5pPr marL="2049463" indent="-227013"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5pPr>
            <a:lvl6pPr marL="25066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6pPr>
            <a:lvl7pPr marL="29638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7pPr>
            <a:lvl8pPr marL="34210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8pPr>
            <a:lvl9pPr marL="3878263" indent="-227013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rgbClr val="FF0000"/>
                </a:solidFill>
                <a:latin typeface="Times New Roman" panose="02020603050405020304" pitchFamily="18" charset="0"/>
                <a:ea typeface="HGS創英角ﾎﾟｯﾌﾟ体" panose="040B0A00000000000000" pitchFamily="50" charset="-128"/>
              </a:defRPr>
            </a:lvl9pPr>
          </a:lstStyle>
          <a:p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  <a:r>
              <a:rPr lang="ja-JP" altLang="en-US" sz="1200">
                <a:solidFill>
                  <a:schemeClr val="tx1"/>
                </a:solidFill>
                <a:ea typeface="ＭＳ Ｐゴシック" panose="020B0600070205080204" pitchFamily="50" charset="-128"/>
              </a:rPr>
              <a:t>　事業名　</a:t>
            </a:r>
            <a:r>
              <a:rPr lang="en-US" altLang="ja-JP" sz="1200">
                <a:solidFill>
                  <a:schemeClr val="tx1"/>
                </a:solidFill>
                <a:ea typeface="ＭＳ Ｐゴシック" panose="020B0600070205080204" pitchFamily="50" charset="-128"/>
              </a:rPr>
              <a:t>―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CC6A7-2382-BAE7-AAB4-245F5BA3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69A0B-725C-4E74-8E35-15A1FE72C3A3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E72B8E-0FE2-F88C-1BD6-B0D5E222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3818B5-527F-A7E7-AC48-74A13E9CB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7EA08-E5DB-4658-91C8-9EE69D6C1AC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8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E6D34C-1CCE-305C-0944-614A726B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6A4A1-F2FB-4422-BB9A-E4A241B06FD1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5D17B2-F818-B1ED-EAC5-DADDE08F3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315C3-F637-7B25-7300-D9CB11267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3D2D8-AFBE-4401-B7D5-EEADF33D337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794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7" y="396875"/>
            <a:ext cx="4849813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A8A192-B611-64FD-E2D3-7BBAC717E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927CD-B4A9-4A33-929B-2743777C7D1A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24A935-C331-7528-4694-577CF87D8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0014B3B-037A-EB3F-07A7-343E29303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0D824-DEED-416F-A5D4-ABF32D50697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465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FC8C5D-D360-5A00-BB90-2DFD9C321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B4C8E-A758-4A9E-978E-3AC8AABE8EFD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0A3C73-9179-5022-F5D5-7232BFB2E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BB9FD6-7230-A2F1-8331-D79705A0C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D96E0-03AA-49F9-9E52-1B4EAFE6CA9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129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AEC091-318B-EF75-BE44-007F1AD78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9EADA-6D9B-4975-9A54-AF879595F254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DB4C18-7930-F968-75D7-EECD7D11C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36A814-B2B2-53D7-A304-36D6AB5A1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382C6-1820-4587-AB9F-1512541F17A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250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7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97302" y="2311402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2EA4749-0727-2678-F5F7-5F0333205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5AF5-4D8E-4C99-AEFD-EE8E07B90014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524347B-03F0-E1E2-AFA2-B3E9A115E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F5639E8-3062-58F3-F2C0-07BB222DB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B3A4B-F992-4318-93DD-73044BA320B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21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F3F2651-6436-2370-F392-28FDC42D2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5B817-2599-4C7C-8A13-7129481D2D22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FD5AECEE-4645-288A-6F1C-BBA147EF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CB7D31E-47B2-4434-5FC7-A1A7851F7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8514D-E3BD-45E7-9CAE-E3AE740D551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087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2DDE583-3A4A-CCD2-2567-2746C12C6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8D367-F921-4D44-91E6-8500F04AF650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FE73FF78-D982-3F2A-5A36-7B990D94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C27AB71-D775-6CF8-74FB-8384461AB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EC9B1-C858-4B0A-A802-90401608669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356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C97C327-1701-1A19-E88A-767735942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96DBF-465A-434A-A660-77DE0BCA49A1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4B32F47-7A82-E4C6-A119-6D18BA18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72DDBDA-2EA2-2968-1FB7-7A60D13E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795BE-D6D3-4EC1-8D8D-4B8AC784429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5372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9DC3BEA2-B00A-EFEF-1C62-EB856C07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D7231-671B-4494-A52E-459E3735441D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47973BE-52D9-348F-9AAB-3DAE4C77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A386429-719D-6B4A-A96E-617FD0CDB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B665B-DEDF-4644-BAD7-CD75DAADF4FD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866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4A068BF-F5CE-6D5A-D444-5BD17454D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CBABB-C8F5-4594-A176-45C9747E66EE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6F470FF7-7ECC-1467-6A21-B1AEA9A4D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E01B6702-7481-F736-9AF2-86D606001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743E3-A0FF-459D-8D30-C9DFB4FB49B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442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50FBCEAE-1DBD-3358-A66D-2E0BD61DF5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C95ACBF2-BB04-1177-0B7B-5D1B36202D0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E394A6-71CB-6751-4EAD-C18914CF5C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993AA7-26EA-4049-BAA5-697D775B1449}" type="datetime1">
              <a:rPr lang="ja-JP" altLang="en-US"/>
              <a:pPr>
                <a:defRPr/>
              </a:pPr>
              <a:t>2023/7/4</a:t>
            </a:fld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9B4BB2-E4D2-5535-B75B-4BFA405BBD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spcBef>
                <a:spcPct val="50000"/>
              </a:spcBef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第</a:t>
            </a:r>
            <a:r>
              <a:rPr lang="en-US" altLang="ja-JP"/>
              <a:t>32</a:t>
            </a:r>
            <a:r>
              <a:rPr lang="ja-JP" altLang="en-US"/>
              <a:t>回全国街路事業コンクール応募資料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543E15-7D76-D364-BCBD-2C376DB2D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655921-E789-40A3-8B0E-484D5D70DE3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isokkyo.jp/concours/concours-35-2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B976A66B-7379-9D57-7B34-EF2903FE3B36}"/>
              </a:ext>
            </a:extLst>
          </p:cNvPr>
          <p:cNvGraphicFramePr>
            <a:graphicFrameLocks noGrp="1"/>
          </p:cNvGraphicFramePr>
          <p:nvPr/>
        </p:nvGraphicFramePr>
        <p:xfrm>
          <a:off x="393700" y="1557338"/>
          <a:ext cx="8880475" cy="4821237"/>
        </p:xfrm>
        <a:graphic>
          <a:graphicData uri="http://schemas.openxmlformats.org/drawingml/2006/table">
            <a:tbl>
              <a:tblPr/>
              <a:tblGrid>
                <a:gridCol w="604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40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9717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1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8440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endParaRPr lang="ja-JP" altLang="en-US" sz="7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25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effectLst/>
                          <a:latin typeface="HG丸ｺﾞｼｯｸM-PRO"/>
                        </a:rPr>
                        <a:t>　　　　　　　</a:t>
                      </a: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625"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861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b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400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字</a:t>
                      </a:r>
                      <a:r>
                        <a:rPr lang="ja-JP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以内</a:t>
                      </a:r>
                      <a:r>
                        <a:rPr lang="zh-TW" altLang="en-US" sz="14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・書き出しは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『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本事業は・・・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』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とし、施工箇所、実施内容、事業効果等を簡潔に記載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・文章の語尾は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『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だ・である調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』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で統一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・</a:t>
                      </a:r>
                      <a:r>
                        <a:rPr lang="ja-JP" altLang="en-US" sz="1400" dirty="0">
                          <a:solidFill>
                            <a:schemeClr val="tx1"/>
                          </a:solidFill>
                          <a:latin typeface="+mn-ea"/>
                        </a:rPr>
                        <a:t>記載にあたっては、過去の事例を参考にしてください。</a:t>
                      </a:r>
                      <a:endParaRPr lang="en-US" altLang="ja-JP" sz="1400" dirty="0">
                        <a:solidFill>
                          <a:schemeClr val="tx1"/>
                        </a:solidFill>
                        <a:latin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　（過去の事例　ＵＲＬ</a:t>
                      </a:r>
                      <a:r>
                        <a:rPr lang="ja-JP" altLang="en-US" sz="1800" b="0" i="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  <a:hlinkClick r:id="rId3"/>
                        </a:rPr>
                        <a:t>https://www.gaisokkyo.jp/concours/concours-35-2/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10">
                <a:tc rowSpan="5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事業規模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事業延長（㎞）　　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effectLst/>
                          <a:latin typeface="+mn-ea"/>
                          <a:ea typeface="+mn-ea"/>
                        </a:rPr>
                        <a:t>　約〇．〇㎞　　少数第２位は四捨五入し、少数第１位までの表記としてください。　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1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幅員（ｍ）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HG丸ｺﾞｼｯｸM-PRO"/>
                        </a:rPr>
                        <a:t>　約〇．〇ｍ</a:t>
                      </a: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74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5378" marR="5378" marT="5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1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HG丸ｺﾞｼｯｸM-PRO"/>
                        </a:rPr>
                        <a:t>事業期間（和暦）</a:t>
                      </a: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4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HG丸ｺﾞｼｯｸM-PRO"/>
                        </a:rPr>
                        <a:t>　〇年～〇年</a:t>
                      </a:r>
                      <a:endParaRPr lang="en-US" altLang="ja-JP" sz="1200" b="0" i="0" u="none" strike="noStrike" dirty="0">
                        <a:effectLst/>
                        <a:latin typeface="HG丸ｺﾞｼｯｸM-PRO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1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 業 費（億円）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effectLst/>
                          <a:latin typeface="+mn-ea"/>
                          <a:ea typeface="+mn-ea"/>
                        </a:rPr>
                        <a:t>　約〇億円　　　少数以下は四捨五入してください。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1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受賞歴</a:t>
                      </a:r>
                      <a:endParaRPr lang="ja-JP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有　・　無</a:t>
                      </a: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他のコンクール等での受賞歴の有無を記載してください。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有の場合、後述の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【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受賞歴・報道資料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】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に詳細を記載してください。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700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ＵＲＬ</a:t>
                      </a:r>
                    </a:p>
                  </a:txBody>
                  <a:tcPr marL="5377" marR="5377" marT="537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事業に関するホームページを作成している場合は</a:t>
                      </a:r>
                      <a:r>
                        <a:rPr lang="en-US" altLang="ja-JP" sz="1400" b="0" i="0" u="none" strike="noStrike" dirty="0">
                          <a:effectLst/>
                          <a:latin typeface="+mn-ea"/>
                          <a:ea typeface="+mn-ea"/>
                        </a:rPr>
                        <a:t>URL</a:t>
                      </a:r>
                      <a:r>
                        <a:rPr lang="ja-JP" altLang="en-US" sz="1400" b="0" i="0" u="none" strike="noStrike" dirty="0">
                          <a:effectLst/>
                          <a:latin typeface="+mn-ea"/>
                          <a:ea typeface="+mn-ea"/>
                        </a:rPr>
                        <a:t>を記載。　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5377" marR="5377" marT="537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5377" marR="5377" marT="5379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41" name="スライド番号プレースホルダー 1">
            <a:extLst>
              <a:ext uri="{FF2B5EF4-FFF2-40B4-BE49-F238E27FC236}">
                <a16:creationId xmlns:a16="http://schemas.microsoft.com/office/drawing/2014/main" id="{15BC9013-7D44-58FC-DAF6-CDA2A1E3C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BE971332-3950-4F9D-90B0-5FBADD81F583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689CC46D-A003-0545-2B53-EABF0F6C3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42628784-5EFB-8721-B45E-BBADADEE7CE2}"/>
              </a:ext>
            </a:extLst>
          </p:cNvPr>
          <p:cNvGraphicFramePr>
            <a:graphicFrameLocks noGrp="1"/>
          </p:cNvGraphicFramePr>
          <p:nvPr/>
        </p:nvGraphicFramePr>
        <p:xfrm>
          <a:off x="393700" y="584200"/>
          <a:ext cx="8880475" cy="16922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7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3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641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8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応募</a:t>
                      </a:r>
                      <a:r>
                        <a:rPr kumimoji="1" lang="en-US" altLang="ja-JP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No.</a:t>
                      </a:r>
                      <a:endParaRPr kumimoji="1" lang="ja-JP" alt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（事務局入力欄）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事業主体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/>
                        <a:t>〇〇県／〇〇市　など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事業箇所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〇〇県〇〇市〇〇町地先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54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応募者名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sz="1800" dirty="0"/>
                        <a:t>表彰時の受賞者名となります　（〇〇県〇〇課　など）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89">
                <a:tc>
                  <a:txBody>
                    <a:bodyPr/>
                    <a:lstStyle/>
                    <a:p>
                      <a:r>
                        <a:rPr kumimoji="1" lang="ja-JP" altLang="en-US" sz="1400" b="0" dirty="0"/>
                        <a:t>ふ り が な</a:t>
                      </a:r>
                      <a:endParaRPr kumimoji="1" lang="en-US" altLang="ja-JP" sz="1400" b="0" dirty="0"/>
                    </a:p>
                    <a:p>
                      <a:r>
                        <a:rPr kumimoji="1" lang="ja-JP" altLang="en-US" sz="1400" b="0" dirty="0"/>
                        <a:t>事業名称</a:t>
                      </a:r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en-US" altLang="ja-JP" sz="1800" dirty="0"/>
                    </a:p>
                    <a:p>
                      <a:r>
                        <a:rPr kumimoji="1" lang="ja-JP" altLang="en-US" sz="1800" dirty="0"/>
                        <a:t>表彰時の事業名となります。正式名称を記載ください。</a:t>
                      </a:r>
                      <a:endParaRPr kumimoji="1" lang="en-US" altLang="ja-JP" sz="1800" dirty="0"/>
                    </a:p>
                  </a:txBody>
                  <a:tcPr marL="91428" marR="91428" marT="45732" marB="457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01F77F5A-C97F-26A5-C65B-DA1888C15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3700" y="188913"/>
            <a:ext cx="2211388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 業 概 要</a:t>
            </a:r>
          </a:p>
        </p:txBody>
      </p:sp>
      <p:sp>
        <p:nvSpPr>
          <p:cNvPr id="4167" name="スライド番号プレースホルダー 1">
            <a:extLst>
              <a:ext uri="{FF2B5EF4-FFF2-40B4-BE49-F238E27FC236}">
                <a16:creationId xmlns:a16="http://schemas.microsoft.com/office/drawing/2014/main" id="{B28F4783-E745-ACEF-1F1D-F0AA23610685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511BCB8-50F2-597A-4F85-5F34F9773E84}"/>
              </a:ext>
            </a:extLst>
          </p:cNvPr>
          <p:cNvSpPr/>
          <p:nvPr/>
        </p:nvSpPr>
        <p:spPr>
          <a:xfrm>
            <a:off x="1500188" y="2781300"/>
            <a:ext cx="7556500" cy="1295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記載例（書き出し）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】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 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　 本事業は、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地区と</a:t>
            </a: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B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地区を結ぶ都市計画道路であり、□□を目的として、平成●●年に事業認可を取得し、令和△△年より、◇◇の整備を実施したものである。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200" dirty="0">
              <a:solidFill>
                <a:schemeClr val="tx1"/>
              </a:solidFill>
              <a:latin typeface="+mn-ea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特に事業の目的や苦慮した点など、この事業の強みや独自性について具体的に記述してください。</a:t>
            </a:r>
            <a:endParaRPr lang="en-US" altLang="ja-JP" sz="1200" dirty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ABCBC7DC-E33D-0719-29CB-A153C48EA1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受賞歴・報道資料</a:t>
            </a:r>
          </a:p>
        </p:txBody>
      </p:sp>
      <p:sp>
        <p:nvSpPr>
          <p:cNvPr id="22531" name="スライド番号プレースホルダー 1">
            <a:extLst>
              <a:ext uri="{FF2B5EF4-FFF2-40B4-BE49-F238E27FC236}">
                <a16:creationId xmlns:a16="http://schemas.microsoft.com/office/drawing/2014/main" id="{2DC9716C-BEB1-AD5A-28C7-A5689239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34E75311-FA79-4367-AD5D-D086D15C0FF9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10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2" name="Text Box 9">
            <a:extLst>
              <a:ext uri="{FF2B5EF4-FFF2-40B4-BE49-F238E27FC236}">
                <a16:creationId xmlns:a16="http://schemas.microsoft.com/office/drawing/2014/main" id="{61FDA28A-682B-0FE1-CFBB-ADF0F757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981075"/>
            <a:ext cx="9074150" cy="5111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ＴＶ報道、受賞歴　等</a:t>
            </a:r>
            <a:endParaRPr lang="ja-JP" altLang="ja-JP" sz="2400">
              <a:latin typeface="Times New Roman" panose="02020603050405020304" pitchFamily="18" charset="0"/>
            </a:endParaRPr>
          </a:p>
        </p:txBody>
      </p:sp>
      <p:sp>
        <p:nvSpPr>
          <p:cNvPr id="22533" name="スライド番号プレースホルダー 1">
            <a:extLst>
              <a:ext uri="{FF2B5EF4-FFF2-40B4-BE49-F238E27FC236}">
                <a16:creationId xmlns:a16="http://schemas.microsoft.com/office/drawing/2014/main" id="{B27CB9AC-D0F1-1A19-7A75-03DA5E3CC6D7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4" name="Text Box 370">
            <a:extLst>
              <a:ext uri="{FF2B5EF4-FFF2-40B4-BE49-F238E27FC236}">
                <a16:creationId xmlns:a16="http://schemas.microsoft.com/office/drawing/2014/main" id="{E886B725-EA9E-DEB2-F74E-77C13D293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196975"/>
            <a:ext cx="8591550" cy="36941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・報道状況を掲載してください。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・事業概要で受賞歴「有」の場合、他のコンクール等での受賞歴を掲載してくだ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・スライド２枚以内で作成してください。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※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受賞歴については、どのような賞を受賞したのか具体的に記載してください。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※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著作権上「〇月〇日□□新聞にて掲載」という記載にし、新聞記事の切り抜き　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等はそのまま使用しないでください。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フッター プレースホルダー 1">
            <a:extLst>
              <a:ext uri="{FF2B5EF4-FFF2-40B4-BE49-F238E27FC236}">
                <a16:creationId xmlns:a16="http://schemas.microsoft.com/office/drawing/2014/main" id="{23C277AB-2EC5-E076-57DF-80A0ACA5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スライド番号プレースホルダー 5">
            <a:extLst>
              <a:ext uri="{FF2B5EF4-FFF2-40B4-BE49-F238E27FC236}">
                <a16:creationId xmlns:a16="http://schemas.microsoft.com/office/drawing/2014/main" id="{82A9C710-DBC8-6A93-9A23-084831DAD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600E24B-8F62-482E-B644-78B31AC78CBB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11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6960909F-3EE9-59E4-4640-D0906624A399}"/>
              </a:ext>
            </a:extLst>
          </p:cNvPr>
          <p:cNvGraphicFramePr>
            <a:graphicFrameLocks noGrp="1"/>
          </p:cNvGraphicFramePr>
          <p:nvPr/>
        </p:nvGraphicFramePr>
        <p:xfrm>
          <a:off x="530225" y="3644900"/>
          <a:ext cx="8880475" cy="261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4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059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6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資料作成担当部署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担当者名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</a:rPr>
                        <a:t>○○局〇〇課　／　ひろしま　いちろう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連絡先　ＴＥＬ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6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/>
                        <a:t>　連絡先　アドレス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 err="1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6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資料送付先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</a:rPr>
                        <a:t>（受賞した場合のポスター等の送付先）</a:t>
                      </a: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 err="1">
                        <a:solidFill>
                          <a:schemeClr val="tx1"/>
                        </a:solidFill>
                      </a:endParaRPr>
                    </a:p>
                  </a:txBody>
                  <a:tcPr marL="91428" marR="91428" marT="45732" marB="457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596" name="Text Box 362">
            <a:extLst>
              <a:ext uri="{FF2B5EF4-FFF2-40B4-BE49-F238E27FC236}">
                <a16:creationId xmlns:a16="http://schemas.microsoft.com/office/drawing/2014/main" id="{A71F01EF-6B9F-DA7A-71F7-1F36D05A3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8" y="1317625"/>
            <a:ext cx="9505950" cy="1630363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この資料は公表しません。</a:t>
            </a:r>
            <a:endParaRPr lang="en-US" altLang="ja-JP" sz="20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ご担当者様の連絡先を以下に記載して下さい。</a:t>
            </a:r>
            <a:endParaRPr lang="en-US" altLang="ja-JP" sz="20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/>
              <a:t>   事務局からの連絡や審査会の結果を通知しますので、 出来る限り、組織メール等の複数名がメール受信を確認できるアドレスの登録をお願いします。</a:t>
            </a:r>
            <a:endParaRPr lang="en-US" altLang="ja-JP" sz="200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CE4B291-B152-A1D0-B967-E9B8F02C4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260350"/>
            <a:ext cx="2519363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1800" b="1" dirty="0">
                <a:latin typeface="+mn-ea"/>
                <a:ea typeface="+mn-ea"/>
              </a:rPr>
              <a:t>【</a:t>
            </a:r>
            <a:r>
              <a:rPr lang="ja-JP" altLang="en-US" sz="1800" b="1" dirty="0">
                <a:latin typeface="+mn-ea"/>
                <a:ea typeface="+mn-ea"/>
              </a:rPr>
              <a:t>担当連絡先</a:t>
            </a:r>
            <a:r>
              <a:rPr lang="en-US" altLang="ja-JP" sz="1800" b="1" dirty="0">
                <a:latin typeface="+mn-ea"/>
                <a:ea typeface="+mn-ea"/>
              </a:rPr>
              <a:t>】</a:t>
            </a:r>
            <a:endParaRPr lang="ja-JP" altLang="en-US" sz="1800" b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752C8F1-040F-3DD6-EAD7-58F0E33E2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5925" y="403225"/>
            <a:ext cx="2211388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　業　位　置　図</a:t>
            </a:r>
          </a:p>
        </p:txBody>
      </p:sp>
      <p:sp>
        <p:nvSpPr>
          <p:cNvPr id="6147" name="Rectangle 43">
            <a:extLst>
              <a:ext uri="{FF2B5EF4-FFF2-40B4-BE49-F238E27FC236}">
                <a16:creationId xmlns:a16="http://schemas.microsoft.com/office/drawing/2014/main" id="{F24B64A9-C069-1B35-B2C6-168278221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0" y="909638"/>
            <a:ext cx="11113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8" name="Rectangle 44">
            <a:extLst>
              <a:ext uri="{FF2B5EF4-FFF2-40B4-BE49-F238E27FC236}">
                <a16:creationId xmlns:a16="http://schemas.microsoft.com/office/drawing/2014/main" id="{9D73BEEA-F843-7E42-8676-3D2C0AC31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909638"/>
            <a:ext cx="11112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9" name="Line 73">
            <a:extLst>
              <a:ext uri="{FF2B5EF4-FFF2-40B4-BE49-F238E27FC236}">
                <a16:creationId xmlns:a16="http://schemas.microsoft.com/office/drawing/2014/main" id="{01B5414F-499E-3999-F18C-FC097CF96CEA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909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0" name="Rectangle 74">
            <a:extLst>
              <a:ext uri="{FF2B5EF4-FFF2-40B4-BE49-F238E27FC236}">
                <a16:creationId xmlns:a16="http://schemas.microsoft.com/office/drawing/2014/main" id="{13268436-DFB0-5E9D-14C3-C4A437DE5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909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1" name="Line 75">
            <a:extLst>
              <a:ext uri="{FF2B5EF4-FFF2-40B4-BE49-F238E27FC236}">
                <a16:creationId xmlns:a16="http://schemas.microsoft.com/office/drawing/2014/main" id="{558F6ACF-6D1E-CADD-BACD-989195932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052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2" name="Rectangle 76">
            <a:extLst>
              <a:ext uri="{FF2B5EF4-FFF2-40B4-BE49-F238E27FC236}">
                <a16:creationId xmlns:a16="http://schemas.microsoft.com/office/drawing/2014/main" id="{8C634D1E-B74B-104A-2FCD-BFA4DB8B7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052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3" name="Line 77">
            <a:extLst>
              <a:ext uri="{FF2B5EF4-FFF2-40B4-BE49-F238E27FC236}">
                <a16:creationId xmlns:a16="http://schemas.microsoft.com/office/drawing/2014/main" id="{F4F2B6F6-4F14-AF04-08D8-ED8B36FE5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195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4" name="Rectangle 78">
            <a:extLst>
              <a:ext uri="{FF2B5EF4-FFF2-40B4-BE49-F238E27FC236}">
                <a16:creationId xmlns:a16="http://schemas.microsoft.com/office/drawing/2014/main" id="{23A3F4E7-C45D-F01B-EF7A-94706746D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195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5" name="Line 79">
            <a:extLst>
              <a:ext uri="{FF2B5EF4-FFF2-40B4-BE49-F238E27FC236}">
                <a16:creationId xmlns:a16="http://schemas.microsoft.com/office/drawing/2014/main" id="{123AC610-44BF-7414-A735-9D5B916BF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338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6" name="Rectangle 80">
            <a:extLst>
              <a:ext uri="{FF2B5EF4-FFF2-40B4-BE49-F238E27FC236}">
                <a16:creationId xmlns:a16="http://schemas.microsoft.com/office/drawing/2014/main" id="{65E2D14E-21D6-05C8-7399-34517F9D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338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7" name="Line 81">
            <a:extLst>
              <a:ext uri="{FF2B5EF4-FFF2-40B4-BE49-F238E27FC236}">
                <a16:creationId xmlns:a16="http://schemas.microsoft.com/office/drawing/2014/main" id="{10D8DEDD-92D4-34E6-BA62-7F7617B7FE7E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481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8" name="Rectangle 82">
            <a:extLst>
              <a:ext uri="{FF2B5EF4-FFF2-40B4-BE49-F238E27FC236}">
                <a16:creationId xmlns:a16="http://schemas.microsoft.com/office/drawing/2014/main" id="{6C71EC11-6E29-13F7-F9DC-28EE22CC6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481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59" name="Line 83">
            <a:extLst>
              <a:ext uri="{FF2B5EF4-FFF2-40B4-BE49-F238E27FC236}">
                <a16:creationId xmlns:a16="http://schemas.microsoft.com/office/drawing/2014/main" id="{ED22BA18-0C5E-520B-03FC-FE6D89ABC0AA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624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0" name="Rectangle 84">
            <a:extLst>
              <a:ext uri="{FF2B5EF4-FFF2-40B4-BE49-F238E27FC236}">
                <a16:creationId xmlns:a16="http://schemas.microsoft.com/office/drawing/2014/main" id="{43B98208-047B-37FB-B823-A41A52BB61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624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1" name="Line 85">
            <a:extLst>
              <a:ext uri="{FF2B5EF4-FFF2-40B4-BE49-F238E27FC236}">
                <a16:creationId xmlns:a16="http://schemas.microsoft.com/office/drawing/2014/main" id="{8B1DB511-3CA2-D4E9-5C7F-A23928B97FD1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766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2" name="Rectangle 86">
            <a:extLst>
              <a:ext uri="{FF2B5EF4-FFF2-40B4-BE49-F238E27FC236}">
                <a16:creationId xmlns:a16="http://schemas.microsoft.com/office/drawing/2014/main" id="{8E907C73-5949-E3A5-8A6A-668074BF1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766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3" name="Line 87">
            <a:extLst>
              <a:ext uri="{FF2B5EF4-FFF2-40B4-BE49-F238E27FC236}">
                <a16:creationId xmlns:a16="http://schemas.microsoft.com/office/drawing/2014/main" id="{863DC81B-617B-9BD8-2BBB-544FA9AC8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1909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4" name="Rectangle 88">
            <a:extLst>
              <a:ext uri="{FF2B5EF4-FFF2-40B4-BE49-F238E27FC236}">
                <a16:creationId xmlns:a16="http://schemas.microsoft.com/office/drawing/2014/main" id="{32659632-25C1-118F-43BE-E36594A6A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1909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5" name="Line 89">
            <a:extLst>
              <a:ext uri="{FF2B5EF4-FFF2-40B4-BE49-F238E27FC236}">
                <a16:creationId xmlns:a16="http://schemas.microsoft.com/office/drawing/2014/main" id="{B9A9AC35-20B1-A1C4-3B20-D125A585072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052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6" name="Rectangle 90">
            <a:extLst>
              <a:ext uri="{FF2B5EF4-FFF2-40B4-BE49-F238E27FC236}">
                <a16:creationId xmlns:a16="http://schemas.microsoft.com/office/drawing/2014/main" id="{B1E70CF0-8B54-3BB2-8607-61AA49AAE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052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7" name="Line 91">
            <a:extLst>
              <a:ext uri="{FF2B5EF4-FFF2-40B4-BE49-F238E27FC236}">
                <a16:creationId xmlns:a16="http://schemas.microsoft.com/office/drawing/2014/main" id="{9ECBC722-E847-655A-6978-0206036966FF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195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68" name="Rectangle 92">
            <a:extLst>
              <a:ext uri="{FF2B5EF4-FFF2-40B4-BE49-F238E27FC236}">
                <a16:creationId xmlns:a16="http://schemas.microsoft.com/office/drawing/2014/main" id="{8C1F884E-65DC-F05F-FC8E-D696574ED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195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69" name="Line 93">
            <a:extLst>
              <a:ext uri="{FF2B5EF4-FFF2-40B4-BE49-F238E27FC236}">
                <a16:creationId xmlns:a16="http://schemas.microsoft.com/office/drawing/2014/main" id="{0808E53B-5E73-B64A-2F7D-BD735AB5467A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3383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0" name="Rectangle 94">
            <a:extLst>
              <a:ext uri="{FF2B5EF4-FFF2-40B4-BE49-F238E27FC236}">
                <a16:creationId xmlns:a16="http://schemas.microsoft.com/office/drawing/2014/main" id="{96D31BA0-8E28-A319-FFB3-0F1B9F6EA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3383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1" name="Line 95">
            <a:extLst>
              <a:ext uri="{FF2B5EF4-FFF2-40B4-BE49-F238E27FC236}">
                <a16:creationId xmlns:a16="http://schemas.microsoft.com/office/drawing/2014/main" id="{D270AF67-83D8-653C-0488-BF6B761AE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4812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2" name="Rectangle 96">
            <a:extLst>
              <a:ext uri="{FF2B5EF4-FFF2-40B4-BE49-F238E27FC236}">
                <a16:creationId xmlns:a16="http://schemas.microsoft.com/office/drawing/2014/main" id="{730A6E77-1E74-955F-42E4-43CE99B34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4812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3" name="Line 97">
            <a:extLst>
              <a:ext uri="{FF2B5EF4-FFF2-40B4-BE49-F238E27FC236}">
                <a16:creationId xmlns:a16="http://schemas.microsoft.com/office/drawing/2014/main" id="{1B85CB22-F841-5A54-131D-7C11866F4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6241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4" name="Rectangle 98">
            <a:extLst>
              <a:ext uri="{FF2B5EF4-FFF2-40B4-BE49-F238E27FC236}">
                <a16:creationId xmlns:a16="http://schemas.microsoft.com/office/drawing/2014/main" id="{9ACBDE55-3143-2A4A-FB01-21460D5E1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6241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5" name="Line 99">
            <a:extLst>
              <a:ext uri="{FF2B5EF4-FFF2-40B4-BE49-F238E27FC236}">
                <a16:creationId xmlns:a16="http://schemas.microsoft.com/office/drawing/2014/main" id="{8B53F17C-A8D8-9F96-AF70-53CF072E277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7670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6" name="Rectangle 100">
            <a:extLst>
              <a:ext uri="{FF2B5EF4-FFF2-40B4-BE49-F238E27FC236}">
                <a16:creationId xmlns:a16="http://schemas.microsoft.com/office/drawing/2014/main" id="{1FF74D7E-BB40-D953-A550-DAF1FE1AF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7670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7" name="Line 101">
            <a:extLst>
              <a:ext uri="{FF2B5EF4-FFF2-40B4-BE49-F238E27FC236}">
                <a16:creationId xmlns:a16="http://schemas.microsoft.com/office/drawing/2014/main" id="{F6C80310-D655-2E6D-6432-BA8721D5F0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290988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78" name="Rectangle 102">
            <a:extLst>
              <a:ext uri="{FF2B5EF4-FFF2-40B4-BE49-F238E27FC236}">
                <a16:creationId xmlns:a16="http://schemas.microsoft.com/office/drawing/2014/main" id="{CD6B789E-3FA1-D2BA-03E3-B2A38F78D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290988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79" name="Line 103">
            <a:extLst>
              <a:ext uri="{FF2B5EF4-FFF2-40B4-BE49-F238E27FC236}">
                <a16:creationId xmlns:a16="http://schemas.microsoft.com/office/drawing/2014/main" id="{86A23F08-BF98-534D-15A4-427DCB54EA83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05276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0" name="Rectangle 104">
            <a:extLst>
              <a:ext uri="{FF2B5EF4-FFF2-40B4-BE49-F238E27FC236}">
                <a16:creationId xmlns:a16="http://schemas.microsoft.com/office/drawing/2014/main" id="{3AB392C4-B802-DA5C-28B9-E1F63561D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05276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1" name="Line 105">
            <a:extLst>
              <a:ext uri="{FF2B5EF4-FFF2-40B4-BE49-F238E27FC236}">
                <a16:creationId xmlns:a16="http://schemas.microsoft.com/office/drawing/2014/main" id="{A0062080-85F6-0A02-BE56-6AB548BD5F8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195638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2" name="Rectangle 106">
            <a:extLst>
              <a:ext uri="{FF2B5EF4-FFF2-40B4-BE49-F238E27FC236}">
                <a16:creationId xmlns:a16="http://schemas.microsoft.com/office/drawing/2014/main" id="{B8FA8F0A-D526-5264-1182-A405D4FAF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195638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3" name="Line 107">
            <a:extLst>
              <a:ext uri="{FF2B5EF4-FFF2-40B4-BE49-F238E27FC236}">
                <a16:creationId xmlns:a16="http://schemas.microsoft.com/office/drawing/2014/main" id="{2746D0E2-D02B-3BD7-B703-3F5935BE32CD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3385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4" name="Rectangle 108">
            <a:extLst>
              <a:ext uri="{FF2B5EF4-FFF2-40B4-BE49-F238E27FC236}">
                <a16:creationId xmlns:a16="http://schemas.microsoft.com/office/drawing/2014/main" id="{3F7E0F1D-46ED-B439-EF0E-4B3387E2C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338513"/>
            <a:ext cx="9525" cy="635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5" name="Line 109">
            <a:extLst>
              <a:ext uri="{FF2B5EF4-FFF2-40B4-BE49-F238E27FC236}">
                <a16:creationId xmlns:a16="http://schemas.microsoft.com/office/drawing/2014/main" id="{C1B1B117-BAEB-3AA4-4889-4783EA57D7D9}"/>
              </a:ext>
            </a:extLst>
          </p:cNvPr>
          <p:cNvSpPr>
            <a:spLocks noChangeShapeType="1"/>
          </p:cNvSpPr>
          <p:nvPr/>
        </p:nvSpPr>
        <p:spPr bwMode="auto">
          <a:xfrm>
            <a:off x="9896475" y="3476625"/>
            <a:ext cx="0" cy="4763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86" name="Rectangle 110">
            <a:extLst>
              <a:ext uri="{FF2B5EF4-FFF2-40B4-BE49-F238E27FC236}">
                <a16:creationId xmlns:a16="http://schemas.microsoft.com/office/drawing/2014/main" id="{7CCAAC7A-E37D-2D2F-6724-60DA93D20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6475" y="3476625"/>
            <a:ext cx="9525" cy="95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7" name="Rectangle 210">
            <a:extLst>
              <a:ext uri="{FF2B5EF4-FFF2-40B4-BE49-F238E27FC236}">
                <a16:creationId xmlns:a16="http://schemas.microsoft.com/office/drawing/2014/main" id="{1AD40B8B-2C29-D85B-9E16-8EA8AC45A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1263" y="701675"/>
            <a:ext cx="7937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8" name="Rectangle 211">
            <a:extLst>
              <a:ext uri="{FF2B5EF4-FFF2-40B4-BE49-F238E27FC236}">
                <a16:creationId xmlns:a16="http://schemas.microsoft.com/office/drawing/2014/main" id="{CD9164DD-E656-F42F-D455-F694300AFC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5800" y="701675"/>
            <a:ext cx="9525" cy="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89" name="Line 212">
            <a:extLst>
              <a:ext uri="{FF2B5EF4-FFF2-40B4-BE49-F238E27FC236}">
                <a16:creationId xmlns:a16="http://schemas.microsoft.com/office/drawing/2014/main" id="{DA713EB2-DDC8-F562-CD43-C807000C9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644525" y="3567113"/>
            <a:ext cx="0" cy="0"/>
          </a:xfrm>
          <a:prstGeom prst="line">
            <a:avLst/>
          </a:prstGeom>
          <a:noFill/>
          <a:ln w="0">
            <a:solidFill>
              <a:srgbClr val="C0C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90" name="Rectangle 213">
            <a:extLst>
              <a:ext uri="{FF2B5EF4-FFF2-40B4-BE49-F238E27FC236}">
                <a16:creationId xmlns:a16="http://schemas.microsoft.com/office/drawing/2014/main" id="{4B293D44-3F2C-8DD5-59AE-A697B6C1F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3567113"/>
            <a:ext cx="9525" cy="317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1" name="スライド番号プレースホルダー 1">
            <a:extLst>
              <a:ext uri="{FF2B5EF4-FFF2-40B4-BE49-F238E27FC236}">
                <a16:creationId xmlns:a16="http://schemas.microsoft.com/office/drawing/2014/main" id="{83F0D03A-FA81-9BA6-0BC3-E81118EB0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F3DFF308-3AD9-48F5-AB93-AE67C30056CA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2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2" name="スライド番号プレースホルダー 1">
            <a:extLst>
              <a:ext uri="{FF2B5EF4-FFF2-40B4-BE49-F238E27FC236}">
                <a16:creationId xmlns:a16="http://schemas.microsoft.com/office/drawing/2014/main" id="{445AC29C-BEC1-56AA-C25D-59033ECFD7F5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93" name="Text Box 362">
            <a:extLst>
              <a:ext uri="{FF2B5EF4-FFF2-40B4-BE49-F238E27FC236}">
                <a16:creationId xmlns:a16="http://schemas.microsoft.com/office/drawing/2014/main" id="{C513E52B-08A0-EECC-E71A-C1AEE0C73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213" y="2487613"/>
            <a:ext cx="7908925" cy="17843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・土地勘がなくても事業箇所がわかるような広域図を添付願います。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6194" name="図 55" descr="アイコン&#10;&#10;自動的に生成された説明">
            <a:extLst>
              <a:ext uri="{FF2B5EF4-FFF2-40B4-BE49-F238E27FC236}">
                <a16:creationId xmlns:a16="http://schemas.microsoft.com/office/drawing/2014/main" id="{E0AD27F7-B6E5-7554-2083-182D8BE85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フッター プレースホルダー 1">
            <a:extLst>
              <a:ext uri="{FF2B5EF4-FFF2-40B4-BE49-F238E27FC236}">
                <a16:creationId xmlns:a16="http://schemas.microsoft.com/office/drawing/2014/main" id="{D71CD634-E5B8-D347-91B7-D217C230E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1D9137B-7DDC-BF60-6A1E-753CAE4F7E8C}"/>
              </a:ext>
            </a:extLst>
          </p:cNvPr>
          <p:cNvSpPr txBox="1">
            <a:spLocks noChangeArrowheads="1"/>
          </p:cNvSpPr>
          <p:nvPr/>
        </p:nvSpPr>
        <p:spPr>
          <a:xfrm>
            <a:off x="530225" y="727075"/>
            <a:ext cx="3054350" cy="325438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都市計画図</a:t>
            </a:r>
            <a:r>
              <a:rPr lang="en-US" altLang="ja-JP" sz="1800" b="1" dirty="0">
                <a:latin typeface="+mn-ea"/>
                <a:ea typeface="+mn-ea"/>
              </a:rPr>
              <a:t>(</a:t>
            </a:r>
            <a:r>
              <a:rPr lang="ja-JP" altLang="en-US" sz="1800" b="1" dirty="0">
                <a:latin typeface="+mn-ea"/>
                <a:ea typeface="+mn-ea"/>
              </a:rPr>
              <a:t>用途地域図</a:t>
            </a:r>
            <a:r>
              <a:rPr lang="en-US" altLang="ja-JP" sz="1800" b="1" dirty="0">
                <a:latin typeface="+mn-ea"/>
                <a:ea typeface="+mn-ea"/>
              </a:rPr>
              <a:t>)</a:t>
            </a:r>
            <a:endParaRPr lang="ja-JP" altLang="en-US" sz="1800" b="1" dirty="0">
              <a:latin typeface="+mn-ea"/>
              <a:ea typeface="+mn-ea"/>
            </a:endParaRPr>
          </a:p>
        </p:txBody>
      </p:sp>
      <p:sp>
        <p:nvSpPr>
          <p:cNvPr id="8195" name="スライド番号プレースホルダー 1">
            <a:extLst>
              <a:ext uri="{FF2B5EF4-FFF2-40B4-BE49-F238E27FC236}">
                <a16:creationId xmlns:a16="http://schemas.microsoft.com/office/drawing/2014/main" id="{FF549614-8023-087B-C7AF-5CA88C878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33F862F-0B8D-4A55-AFC1-3F2D4D323A04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3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スライド番号プレースホルダー 1">
            <a:extLst>
              <a:ext uri="{FF2B5EF4-FFF2-40B4-BE49-F238E27FC236}">
                <a16:creationId xmlns:a16="http://schemas.microsoft.com/office/drawing/2014/main" id="{F5A83A18-F1C1-F759-DDA1-422BFBE30B1C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Text Box 362">
            <a:extLst>
              <a:ext uri="{FF2B5EF4-FFF2-40B4-BE49-F238E27FC236}">
                <a16:creationId xmlns:a16="http://schemas.microsoft.com/office/drawing/2014/main" id="{BA099E3E-B82E-9F53-F920-5FBEBCC38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213" y="2755900"/>
            <a:ext cx="7908925" cy="13239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8198" name="図 55" descr="アイコン&#10;&#10;自動的に生成された説明">
            <a:extLst>
              <a:ext uri="{FF2B5EF4-FFF2-40B4-BE49-F238E27FC236}">
                <a16:creationId xmlns:a16="http://schemas.microsoft.com/office/drawing/2014/main" id="{C3F4DBBC-D9DA-7F3D-3D57-E621079B2C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フッター プレースホルダー 1">
            <a:extLst>
              <a:ext uri="{FF2B5EF4-FFF2-40B4-BE49-F238E27FC236}">
                <a16:creationId xmlns:a16="http://schemas.microsoft.com/office/drawing/2014/main" id="{E479C950-64BD-928C-D691-882839306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8">
            <a:extLst>
              <a:ext uri="{FF2B5EF4-FFF2-40B4-BE49-F238E27FC236}">
                <a16:creationId xmlns:a16="http://schemas.microsoft.com/office/drawing/2014/main" id="{CFAEC4E1-0E51-40E9-F587-334DE4FA26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0" t="25220" r="2" b="25623"/>
          <a:stretch>
            <a:fillRect/>
          </a:stretch>
        </p:blipFill>
        <p:spPr bwMode="auto">
          <a:xfrm>
            <a:off x="50800" y="1412875"/>
            <a:ext cx="9772650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スライド番号プレースホルダー 1">
            <a:extLst>
              <a:ext uri="{FF2B5EF4-FFF2-40B4-BE49-F238E27FC236}">
                <a16:creationId xmlns:a16="http://schemas.microsoft.com/office/drawing/2014/main" id="{EDED224B-0EDD-CA01-5F97-9CCA59ED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047C062B-EDD8-443D-83F8-574E450CB82A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4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4E2B3EE-B788-38A8-6F8F-62D8CBFE9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452438"/>
            <a:ext cx="2592388" cy="360362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路線全体の進捗状況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FCD19B-1969-38FC-9241-43E05D1F9C38}"/>
              </a:ext>
            </a:extLst>
          </p:cNvPr>
          <p:cNvSpPr/>
          <p:nvPr/>
        </p:nvSpPr>
        <p:spPr>
          <a:xfrm>
            <a:off x="-160338" y="860425"/>
            <a:ext cx="2087563" cy="5048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ja-JP" altLang="en-US" sz="1800" dirty="0">
                <a:solidFill>
                  <a:schemeClr val="tx1"/>
                </a:solidFill>
              </a:rPr>
              <a:t>記載例</a:t>
            </a:r>
          </a:p>
        </p:txBody>
      </p:sp>
      <p:sp>
        <p:nvSpPr>
          <p:cNvPr id="10246" name="スライド番号プレースホルダー 1">
            <a:extLst>
              <a:ext uri="{FF2B5EF4-FFF2-40B4-BE49-F238E27FC236}">
                <a16:creationId xmlns:a16="http://schemas.microsoft.com/office/drawing/2014/main" id="{19C0CCCA-865A-716A-13E0-8D55B96956EC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47" name="Picture 8">
            <a:extLst>
              <a:ext uri="{FF2B5EF4-FFF2-40B4-BE49-F238E27FC236}">
                <a16:creationId xmlns:a16="http://schemas.microsoft.com/office/drawing/2014/main" id="{8C05A795-6446-BBE2-0044-25EF7BB46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6" t="72855" r="401" b="822"/>
          <a:stretch>
            <a:fillRect/>
          </a:stretch>
        </p:blipFill>
        <p:spPr bwMode="auto">
          <a:xfrm>
            <a:off x="8031163" y="4610100"/>
            <a:ext cx="1727200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Text Box 362">
            <a:extLst>
              <a:ext uri="{FF2B5EF4-FFF2-40B4-BE49-F238E27FC236}">
                <a16:creationId xmlns:a16="http://schemas.microsoft.com/office/drawing/2014/main" id="{EFDCD6F9-5986-829A-5871-6DB3F24BE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413" y="2524125"/>
            <a:ext cx="8353425" cy="2554288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・応募事業の路線全長を表示し、施工済区間、未施工区間、計画区間などがわかるように表示してください。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 今回の応募区間がわかるようにしてください。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10249" name="図 12" descr="アイコン&#10;&#10;自動的に生成された説明">
            <a:extLst>
              <a:ext uri="{FF2B5EF4-FFF2-40B4-BE49-F238E27FC236}">
                <a16:creationId xmlns:a16="http://schemas.microsoft.com/office/drawing/2014/main" id="{992964D1-727D-7B8D-BBB5-84D13C897B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フッター プレースホルダー 1">
            <a:extLst>
              <a:ext uri="{FF2B5EF4-FFF2-40B4-BE49-F238E27FC236}">
                <a16:creationId xmlns:a16="http://schemas.microsoft.com/office/drawing/2014/main" id="{20F5013E-76EF-4D96-2209-1486A919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9771B36-D99B-85CA-C0AD-C2966B3B2757}"/>
              </a:ext>
            </a:extLst>
          </p:cNvPr>
          <p:cNvSpPr txBox="1">
            <a:spLocks noChangeArrowheads="1"/>
          </p:cNvSpPr>
          <p:nvPr/>
        </p:nvSpPr>
        <p:spPr>
          <a:xfrm>
            <a:off x="415925" y="458788"/>
            <a:ext cx="1901825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平面図</a:t>
            </a:r>
          </a:p>
        </p:txBody>
      </p:sp>
      <p:sp>
        <p:nvSpPr>
          <p:cNvPr id="12291" name="スライド番号プレースホルダー 1">
            <a:extLst>
              <a:ext uri="{FF2B5EF4-FFF2-40B4-BE49-F238E27FC236}">
                <a16:creationId xmlns:a16="http://schemas.microsoft.com/office/drawing/2014/main" id="{2680315D-29E9-0188-AD68-129EE96CC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716B5011-6AEA-4C20-A4B2-F3F92DC89AB8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5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2" name="スライド番号プレースホルダー 1">
            <a:extLst>
              <a:ext uri="{FF2B5EF4-FFF2-40B4-BE49-F238E27FC236}">
                <a16:creationId xmlns:a16="http://schemas.microsoft.com/office/drawing/2014/main" id="{E8420D8F-D70A-032F-9544-46E0ECC906A8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56B03ACE-F7B3-F7F3-A8D8-4686366115B9}"/>
              </a:ext>
            </a:extLst>
          </p:cNvPr>
          <p:cNvSpPr txBox="1">
            <a:spLocks noChangeArrowheads="1"/>
          </p:cNvSpPr>
          <p:nvPr/>
        </p:nvSpPr>
        <p:spPr>
          <a:xfrm>
            <a:off x="849313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DED69555-3331-4ADC-C20D-C1354A289795}"/>
              </a:ext>
            </a:extLst>
          </p:cNvPr>
          <p:cNvSpPr txBox="1">
            <a:spLocks noChangeArrowheads="1"/>
          </p:cNvSpPr>
          <p:nvPr/>
        </p:nvSpPr>
        <p:spPr>
          <a:xfrm>
            <a:off x="841375" y="3598863"/>
            <a:ext cx="2160588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</a:t>
            </a:r>
          </a:p>
        </p:txBody>
      </p:sp>
      <p:grpSp>
        <p:nvGrpSpPr>
          <p:cNvPr id="12295" name="グループ化 9">
            <a:extLst>
              <a:ext uri="{FF2B5EF4-FFF2-40B4-BE49-F238E27FC236}">
                <a16:creationId xmlns:a16="http://schemas.microsoft.com/office/drawing/2014/main" id="{11FE4691-E88A-D186-EDB1-F96E85BD91B7}"/>
              </a:ext>
            </a:extLst>
          </p:cNvPr>
          <p:cNvGrpSpPr>
            <a:grpSpLocks/>
          </p:cNvGrpSpPr>
          <p:nvPr/>
        </p:nvGrpSpPr>
        <p:grpSpPr bwMode="auto">
          <a:xfrm>
            <a:off x="10221913" y="2416175"/>
            <a:ext cx="407987" cy="382588"/>
            <a:chOff x="2829797" y="3448639"/>
            <a:chExt cx="406718" cy="383054"/>
          </a:xfrm>
        </p:grpSpPr>
        <p:sp>
          <p:nvSpPr>
            <p:cNvPr id="12305" name="テキスト ボックス 10">
              <a:extLst>
                <a:ext uri="{FF2B5EF4-FFF2-40B4-BE49-F238E27FC236}">
                  <a16:creationId xmlns:a16="http://schemas.microsoft.com/office/drawing/2014/main" id="{20F403E6-0845-D1E4-8AC2-672E0B05E1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写真①</a:t>
              </a:r>
            </a:p>
          </p:txBody>
        </p:sp>
        <p:sp>
          <p:nvSpPr>
            <p:cNvPr id="12" name="右矢印 11">
              <a:extLst>
                <a:ext uri="{FF2B5EF4-FFF2-40B4-BE49-F238E27FC236}">
                  <a16:creationId xmlns:a16="http://schemas.microsoft.com/office/drawing/2014/main" id="{5FEAB5CA-DF90-868F-1B57-06F804E7328D}"/>
                </a:ext>
              </a:extLst>
            </p:cNvPr>
            <p:cNvSpPr/>
            <p:nvPr/>
          </p:nvSpPr>
          <p:spPr>
            <a:xfrm>
              <a:off x="2844040" y="3448639"/>
              <a:ext cx="359242" cy="144639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2296" name="グループ化 14">
            <a:extLst>
              <a:ext uri="{FF2B5EF4-FFF2-40B4-BE49-F238E27FC236}">
                <a16:creationId xmlns:a16="http://schemas.microsoft.com/office/drawing/2014/main" id="{2A4EA27D-12C7-8F13-9F5B-7A1FB179AFCF}"/>
              </a:ext>
            </a:extLst>
          </p:cNvPr>
          <p:cNvGrpSpPr>
            <a:grpSpLocks/>
          </p:cNvGrpSpPr>
          <p:nvPr/>
        </p:nvGrpSpPr>
        <p:grpSpPr bwMode="auto">
          <a:xfrm>
            <a:off x="10236200" y="3192463"/>
            <a:ext cx="406400" cy="384175"/>
            <a:chOff x="2829797" y="3448639"/>
            <a:chExt cx="406718" cy="383054"/>
          </a:xfrm>
        </p:grpSpPr>
        <p:sp>
          <p:nvSpPr>
            <p:cNvPr id="12303" name="テキスト ボックス 15">
              <a:extLst>
                <a:ext uri="{FF2B5EF4-FFF2-40B4-BE49-F238E27FC236}">
                  <a16:creationId xmlns:a16="http://schemas.microsoft.com/office/drawing/2014/main" id="{A574552F-1C75-00E0-5083-41DAD9C6A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写真②</a:t>
              </a:r>
            </a:p>
          </p:txBody>
        </p:sp>
        <p:sp>
          <p:nvSpPr>
            <p:cNvPr id="17" name="右矢印 16">
              <a:extLst>
                <a:ext uri="{FF2B5EF4-FFF2-40B4-BE49-F238E27FC236}">
                  <a16:creationId xmlns:a16="http://schemas.microsoft.com/office/drawing/2014/main" id="{A2FE5D5D-9C26-6CC5-A9ED-B7A6FEBE7D40}"/>
                </a:ext>
              </a:extLst>
            </p:cNvPr>
            <p:cNvSpPr/>
            <p:nvPr/>
          </p:nvSpPr>
          <p:spPr>
            <a:xfrm>
              <a:off x="2844096" y="3448639"/>
              <a:ext cx="359056" cy="144040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grpSp>
        <p:nvGrpSpPr>
          <p:cNvPr id="12297" name="グループ化 18">
            <a:extLst>
              <a:ext uri="{FF2B5EF4-FFF2-40B4-BE49-F238E27FC236}">
                <a16:creationId xmlns:a16="http://schemas.microsoft.com/office/drawing/2014/main" id="{084DD8E1-A0E4-752D-A94B-62D6579D5E13}"/>
              </a:ext>
            </a:extLst>
          </p:cNvPr>
          <p:cNvGrpSpPr>
            <a:grpSpLocks/>
          </p:cNvGrpSpPr>
          <p:nvPr/>
        </p:nvGrpSpPr>
        <p:grpSpPr bwMode="auto">
          <a:xfrm>
            <a:off x="10212388" y="3878263"/>
            <a:ext cx="406400" cy="382587"/>
            <a:chOff x="2829797" y="3448639"/>
            <a:chExt cx="406718" cy="383054"/>
          </a:xfrm>
        </p:grpSpPr>
        <p:sp>
          <p:nvSpPr>
            <p:cNvPr id="12301" name="テキスト ボックス 19">
              <a:extLst>
                <a:ext uri="{FF2B5EF4-FFF2-40B4-BE49-F238E27FC236}">
                  <a16:creationId xmlns:a16="http://schemas.microsoft.com/office/drawing/2014/main" id="{A589F85F-12EC-D7F8-3EDD-9825542701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29797" y="3677805"/>
              <a:ext cx="406718" cy="153888"/>
            </a:xfrm>
            <a:prstGeom prst="rect">
              <a:avLst/>
            </a:pr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Franklin Gothic Book" panose="020B05030201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000">
                  <a:latin typeface="Times New Roman" panose="02020603050405020304" pitchFamily="18" charset="0"/>
                </a:rPr>
                <a:t>写真③</a:t>
              </a:r>
            </a:p>
          </p:txBody>
        </p:sp>
        <p:sp>
          <p:nvSpPr>
            <p:cNvPr id="21" name="右矢印 20">
              <a:extLst>
                <a:ext uri="{FF2B5EF4-FFF2-40B4-BE49-F238E27FC236}">
                  <a16:creationId xmlns:a16="http://schemas.microsoft.com/office/drawing/2014/main" id="{723F7D3E-BC03-96DB-98AF-259BEF13B291}"/>
                </a:ext>
              </a:extLst>
            </p:cNvPr>
            <p:cNvSpPr/>
            <p:nvPr/>
          </p:nvSpPr>
          <p:spPr>
            <a:xfrm>
              <a:off x="2844095" y="3448639"/>
              <a:ext cx="359056" cy="144638"/>
            </a:xfrm>
            <a:prstGeom prst="rightArrow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</p:grpSp>
      <p:pic>
        <p:nvPicPr>
          <p:cNvPr id="12298" name="図 21" descr="アイコン&#10;&#10;自動的に生成された説明">
            <a:extLst>
              <a:ext uri="{FF2B5EF4-FFF2-40B4-BE49-F238E27FC236}">
                <a16:creationId xmlns:a16="http://schemas.microsoft.com/office/drawing/2014/main" id="{6364F6A3-0E85-13FC-D365-9957AABE30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Text Box 362">
            <a:extLst>
              <a:ext uri="{FF2B5EF4-FFF2-40B4-BE49-F238E27FC236}">
                <a16:creationId xmlns:a16="http://schemas.microsoft.com/office/drawing/2014/main" id="{323447A6-6B2B-308B-955E-6286A478D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675" y="2214563"/>
            <a:ext cx="6296025" cy="224472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・事業前後がわかるように作成してください。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・方位は必ず記入してください。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・主要施設名（駅や道路など）を図中に記入してください。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・位置図よりも詳細な図面としてください。</a:t>
            </a:r>
          </a:p>
        </p:txBody>
      </p:sp>
      <p:sp>
        <p:nvSpPr>
          <p:cNvPr id="20" name="フッター プレースホルダー 1">
            <a:extLst>
              <a:ext uri="{FF2B5EF4-FFF2-40B4-BE49-F238E27FC236}">
                <a16:creationId xmlns:a16="http://schemas.microsoft.com/office/drawing/2014/main" id="{8F3D9274-B6C7-C4D7-8560-B68BD0DD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73C90E8-B4EF-063C-8605-717F16E135BB}"/>
              </a:ext>
            </a:extLst>
          </p:cNvPr>
          <p:cNvSpPr txBox="1">
            <a:spLocks noChangeArrowheads="1"/>
          </p:cNvSpPr>
          <p:nvPr/>
        </p:nvSpPr>
        <p:spPr>
          <a:xfrm>
            <a:off x="415925" y="458788"/>
            <a:ext cx="1901825" cy="325437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縦断図・横断図</a:t>
            </a:r>
          </a:p>
        </p:txBody>
      </p:sp>
      <p:sp>
        <p:nvSpPr>
          <p:cNvPr id="14339" name="スライド番号プレースホルダー 1">
            <a:extLst>
              <a:ext uri="{FF2B5EF4-FFF2-40B4-BE49-F238E27FC236}">
                <a16:creationId xmlns:a16="http://schemas.microsoft.com/office/drawing/2014/main" id="{4B571E29-D390-B1B0-69B2-738F154B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18C91792-52F7-4F95-9641-3DA26D692D44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6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40" name="スライド番号プレースホルダー 1">
            <a:extLst>
              <a:ext uri="{FF2B5EF4-FFF2-40B4-BE49-F238E27FC236}">
                <a16:creationId xmlns:a16="http://schemas.microsoft.com/office/drawing/2014/main" id="{10C59754-D246-712A-0687-C95B66CA7922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B8FC7BE8-9CAE-F54E-5E71-8FD88F9EF006}"/>
              </a:ext>
            </a:extLst>
          </p:cNvPr>
          <p:cNvSpPr txBox="1">
            <a:spLocks noChangeArrowheads="1"/>
          </p:cNvSpPr>
          <p:nvPr/>
        </p:nvSpPr>
        <p:spPr>
          <a:xfrm>
            <a:off x="849313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BC9B5723-F238-D0E2-53FC-EA12D95A8270}"/>
              </a:ext>
            </a:extLst>
          </p:cNvPr>
          <p:cNvSpPr txBox="1">
            <a:spLocks noChangeArrowheads="1"/>
          </p:cNvSpPr>
          <p:nvPr/>
        </p:nvSpPr>
        <p:spPr>
          <a:xfrm>
            <a:off x="5081588" y="1011238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</a:t>
            </a:r>
          </a:p>
        </p:txBody>
      </p:sp>
      <p:pic>
        <p:nvPicPr>
          <p:cNvPr id="14343" name="図 8" descr="アイコン&#10;&#10;自動的に生成された説明">
            <a:extLst>
              <a:ext uri="{FF2B5EF4-FFF2-40B4-BE49-F238E27FC236}">
                <a16:creationId xmlns:a16="http://schemas.microsoft.com/office/drawing/2014/main" id="{9CFA60E7-6716-8609-2601-AD72B1807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213" y="1436688"/>
            <a:ext cx="668337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362">
            <a:extLst>
              <a:ext uri="{FF2B5EF4-FFF2-40B4-BE49-F238E27FC236}">
                <a16:creationId xmlns:a16="http://schemas.microsoft.com/office/drawing/2014/main" id="{DE5C3AA4-366A-5F91-F254-A086A81E5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8813" y="2690813"/>
            <a:ext cx="6296025" cy="163195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・事業前後がわかるように作成してください。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・幅員構成や縦断勾配についても可能な範囲で記載してください。</a:t>
            </a:r>
            <a:endParaRPr lang="en-US" altLang="ja-JP" sz="20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フッター プレースホルダー 1">
            <a:extLst>
              <a:ext uri="{FF2B5EF4-FFF2-40B4-BE49-F238E27FC236}">
                <a16:creationId xmlns:a16="http://schemas.microsoft.com/office/drawing/2014/main" id="{B4FA2580-3BEC-DACB-8CE1-D1C94675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4">
            <a:extLst>
              <a:ext uri="{FF2B5EF4-FFF2-40B4-BE49-F238E27FC236}">
                <a16:creationId xmlns:a16="http://schemas.microsoft.com/office/drawing/2014/main" id="{CCEA202F-EA64-FCCB-6DEB-4812B0D64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650" y="368300"/>
            <a:ext cx="3024188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7172" name="Text Box 17">
            <a:extLst>
              <a:ext uri="{FF2B5EF4-FFF2-40B4-BE49-F238E27FC236}">
                <a16:creationId xmlns:a16="http://schemas.microsoft.com/office/drawing/2014/main" id="{174863D4-8591-2AD4-D5E5-D11901806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7825" y="2185988"/>
            <a:ext cx="1314450" cy="30638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88" name="Text Box 14">
            <a:extLst>
              <a:ext uri="{FF2B5EF4-FFF2-40B4-BE49-F238E27FC236}">
                <a16:creationId xmlns:a16="http://schemas.microsoft.com/office/drawing/2014/main" id="{1AAA4F20-9D20-04BE-9A88-25E96B447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2527300"/>
            <a:ext cx="3024187" cy="1938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89" name="Text Box 15">
            <a:extLst>
              <a:ext uri="{FF2B5EF4-FFF2-40B4-BE49-F238E27FC236}">
                <a16:creationId xmlns:a16="http://schemas.microsoft.com/office/drawing/2014/main" id="{99967621-C68E-A0BC-19B8-A319DC82E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638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1F7071B4-8E25-6A46-04C0-D4B55276967A}"/>
              </a:ext>
            </a:extLst>
          </p:cNvPr>
          <p:cNvSpPr txBox="1">
            <a:spLocks noChangeArrowheads="1"/>
          </p:cNvSpPr>
          <p:nvPr/>
        </p:nvSpPr>
        <p:spPr>
          <a:xfrm>
            <a:off x="220663" y="149225"/>
            <a:ext cx="2160587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事業前写真</a:t>
            </a:r>
          </a:p>
        </p:txBody>
      </p:sp>
      <p:sp>
        <p:nvSpPr>
          <p:cNvPr id="16" name="Text Box 17">
            <a:extLst>
              <a:ext uri="{FF2B5EF4-FFF2-40B4-BE49-F238E27FC236}">
                <a16:creationId xmlns:a16="http://schemas.microsoft.com/office/drawing/2014/main" id="{95FA331A-2E21-CEB2-87A3-473CF5EA9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813" y="4157663"/>
            <a:ext cx="1720850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BBC55688-708C-FD9E-DA9A-83AF563EE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6563" y="6181725"/>
            <a:ext cx="1760537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93" name="スライド番号プレースホルダー 1">
            <a:extLst>
              <a:ext uri="{FF2B5EF4-FFF2-40B4-BE49-F238E27FC236}">
                <a16:creationId xmlns:a16="http://schemas.microsoft.com/office/drawing/2014/main" id="{40626A61-A075-921A-9314-DDFFCF5A0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A2AF6786-7744-49D8-8FF2-F61BC8A534D5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7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94" name="Rectangle 34">
            <a:extLst>
              <a:ext uri="{FF2B5EF4-FFF2-40B4-BE49-F238E27FC236}">
                <a16:creationId xmlns:a16="http://schemas.microsoft.com/office/drawing/2014/main" id="{812EA7D4-2728-8647-D1C0-1DE3E922A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913" y="317500"/>
            <a:ext cx="3024187" cy="212407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13" name="Text Box 17">
            <a:extLst>
              <a:ext uri="{FF2B5EF4-FFF2-40B4-BE49-F238E27FC236}">
                <a16:creationId xmlns:a16="http://schemas.microsoft.com/office/drawing/2014/main" id="{73CEDF6B-F2A4-07A1-1E1F-27A2B3A3D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0563" y="2143125"/>
            <a:ext cx="1908175" cy="30638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16396" name="Text Box 14">
            <a:extLst>
              <a:ext uri="{FF2B5EF4-FFF2-40B4-BE49-F238E27FC236}">
                <a16:creationId xmlns:a16="http://schemas.microsoft.com/office/drawing/2014/main" id="{03F028BB-B9B1-4453-C985-67D78B698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2474913"/>
            <a:ext cx="3024188" cy="19383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6397" name="Text Box 15">
            <a:extLst>
              <a:ext uri="{FF2B5EF4-FFF2-40B4-BE49-F238E27FC236}">
                <a16:creationId xmlns:a16="http://schemas.microsoft.com/office/drawing/2014/main" id="{64223D60-4DBC-42ED-6039-E8EC11DC1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913" y="4529138"/>
            <a:ext cx="3024187" cy="1939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Times New Roman" panose="02020603050405020304" pitchFamily="18" charset="0"/>
              <a:ea typeface="ＭＳ Ｐゴシック" panose="020B0600070205080204" pitchFamily="50" charset="-128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25B6C3C9-9729-6372-110B-C81A6A9B5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0" y="4105275"/>
            <a:ext cx="1720850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20" name="Text Box 17">
            <a:extLst>
              <a:ext uri="{FF2B5EF4-FFF2-40B4-BE49-F238E27FC236}">
                <a16:creationId xmlns:a16="http://schemas.microsoft.com/office/drawing/2014/main" id="{02D556DB-BB4E-F2F0-9A46-3FE1D4B18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250" y="6129338"/>
            <a:ext cx="1760538" cy="307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○年○月撮影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5F6E97B0-7E65-5E03-077F-5B7CC2CFBD61}"/>
              </a:ext>
            </a:extLst>
          </p:cNvPr>
          <p:cNvSpPr txBox="1">
            <a:spLocks noChangeArrowheads="1"/>
          </p:cNvSpPr>
          <p:nvPr/>
        </p:nvSpPr>
        <p:spPr>
          <a:xfrm>
            <a:off x="4665663" y="146050"/>
            <a:ext cx="2232025" cy="327025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 cmpd="sng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 fontAlgn="auto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事業後写真</a:t>
            </a:r>
          </a:p>
        </p:txBody>
      </p:sp>
      <p:sp>
        <p:nvSpPr>
          <p:cNvPr id="16401" name="スライド番号プレースホルダー 1">
            <a:extLst>
              <a:ext uri="{FF2B5EF4-FFF2-40B4-BE49-F238E27FC236}">
                <a16:creationId xmlns:a16="http://schemas.microsoft.com/office/drawing/2014/main" id="{C84481B3-E4B3-FE8C-0D14-1B64127D147F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0237511B-7394-A456-EFE9-8C0A91C21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788" y="433388"/>
            <a:ext cx="582612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写真①</a:t>
            </a:r>
          </a:p>
        </p:txBody>
      </p:sp>
      <p:sp>
        <p:nvSpPr>
          <p:cNvPr id="24" name="Text Box 17">
            <a:extLst>
              <a:ext uri="{FF2B5EF4-FFF2-40B4-BE49-F238E27FC236}">
                <a16:creationId xmlns:a16="http://schemas.microsoft.com/office/drawing/2014/main" id="{F27D8FFE-757F-AAD8-A495-F154D653E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5525" y="4589463"/>
            <a:ext cx="582613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写真③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1B9E7C8E-D406-A2F3-0C46-995FF0505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788" y="2549525"/>
            <a:ext cx="582612" cy="21431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写真②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DC0E0077-9417-FD27-154B-F2C6FA48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433388"/>
            <a:ext cx="581025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写真①</a:t>
            </a: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72B1C739-AEF5-CEE1-EE1F-EB2E264C6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9850" y="4589463"/>
            <a:ext cx="582613" cy="214312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写真③</a:t>
            </a:r>
          </a:p>
        </p:txBody>
      </p:sp>
      <p:sp>
        <p:nvSpPr>
          <p:cNvPr id="28" name="Text Box 17">
            <a:extLst>
              <a:ext uri="{FF2B5EF4-FFF2-40B4-BE49-F238E27FC236}">
                <a16:creationId xmlns:a16="http://schemas.microsoft.com/office/drawing/2014/main" id="{895731E2-746D-1B79-B93A-FFD955FDA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2700" y="2549525"/>
            <a:ext cx="581025" cy="214313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ja-JP" altLang="en-US" sz="1400" b="1" u="sng" dirty="0">
                <a:solidFill>
                  <a:schemeClr val="accent1">
                    <a:lumMod val="50000"/>
                  </a:schemeClr>
                </a:solidFill>
                <a:latin typeface="ＭＳ Ｐゴシック" pitchFamily="50" charset="-128"/>
              </a:rPr>
              <a:t>写真②</a:t>
            </a:r>
          </a:p>
        </p:txBody>
      </p:sp>
      <p:sp>
        <p:nvSpPr>
          <p:cNvPr id="16408" name="Text Box 31">
            <a:extLst>
              <a:ext uri="{FF2B5EF4-FFF2-40B4-BE49-F238E27FC236}">
                <a16:creationId xmlns:a16="http://schemas.microsoft.com/office/drawing/2014/main" id="{93266F0D-EF56-8977-BA4F-EDAFAB1A9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950" y="2411413"/>
            <a:ext cx="9072563" cy="193833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・写真の撮影箇所を「平面図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５頁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」に図示してください。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・異なるアングルで複数枚添付願います。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・前後の写真はできる限り同一箇所・方向から撮影したものとしてください。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・写真の枚数、大きさは自由です。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フッター プレースホルダー 1">
            <a:extLst>
              <a:ext uri="{FF2B5EF4-FFF2-40B4-BE49-F238E27FC236}">
                <a16:creationId xmlns:a16="http://schemas.microsoft.com/office/drawing/2014/main" id="{57F61E2E-0B85-6575-0505-54E1306B3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40100" y="6430963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4">
            <a:extLst>
              <a:ext uri="{FF2B5EF4-FFF2-40B4-BE49-F238E27FC236}">
                <a16:creationId xmlns:a16="http://schemas.microsoft.com/office/drawing/2014/main" id="{9C39260B-3211-F099-1804-7C0FD07C56AC}"/>
              </a:ext>
            </a:extLst>
          </p:cNvPr>
          <p:cNvSpPr txBox="1">
            <a:spLocks noChangeArrowheads="1"/>
          </p:cNvSpPr>
          <p:nvPr/>
        </p:nvSpPr>
        <p:spPr>
          <a:xfrm>
            <a:off x="793750" y="3644900"/>
            <a:ext cx="8285163" cy="2592388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</a:t>
            </a: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</a:rPr>
              <a:t>・自然災害による被害の軽減（災害時の代替機能の確保など）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</a:t>
            </a: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</a:rPr>
              <a:t>交通の安全の確保（交通事故件数、生活道路における交通量）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・交通サービス水準の向上（公共交通機関の本数増加など）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・生活利便性の向上（主要施設へのアクセス性の向上、人口増加など）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・生産の増加（企業立地件数の増加など）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・需要の増加（利用者数、観光収入の増加など）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・流通・交通の活性化（アクセス時間、所要時間の短縮など）</a:t>
            </a:r>
            <a:endParaRPr lang="en-US" altLang="ja-JP" sz="19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defRPr/>
            </a:pPr>
            <a:r>
              <a:rPr lang="ja-JP" altLang="en-US" sz="19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　・賑わいの創出（広場等を活用したイベントの実施など）</a:t>
            </a:r>
            <a:endParaRPr lang="en-US" altLang="ja-JP" sz="1900" dirty="0">
              <a:solidFill>
                <a:srgbClr val="FF0000"/>
              </a:solidFill>
              <a:latin typeface="+mj-ea"/>
              <a:cs typeface="+mn-cs"/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E126BADC-8D2A-6EE9-E2CD-5DC1EE136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024187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事業効果アピール資料</a:t>
            </a:r>
          </a:p>
        </p:txBody>
      </p:sp>
      <p:sp>
        <p:nvSpPr>
          <p:cNvPr id="18436" name="スライド番号プレースホルダー 1">
            <a:extLst>
              <a:ext uri="{FF2B5EF4-FFF2-40B4-BE49-F238E27FC236}">
                <a16:creationId xmlns:a16="http://schemas.microsoft.com/office/drawing/2014/main" id="{5220A500-B9F6-7744-4FB7-C0C0F83AB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0A40D295-3E24-4084-8051-C097241A4364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8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7" name="スライド番号プレースホルダー 1">
            <a:extLst>
              <a:ext uri="{FF2B5EF4-FFF2-40B4-BE49-F238E27FC236}">
                <a16:creationId xmlns:a16="http://schemas.microsoft.com/office/drawing/2014/main" id="{FB858095-95B4-261A-418A-6B60817677A9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8" name="Text Box 370">
            <a:extLst>
              <a:ext uri="{FF2B5EF4-FFF2-40B4-BE49-F238E27FC236}">
                <a16:creationId xmlns:a16="http://schemas.microsoft.com/office/drawing/2014/main" id="{D91B8D37-AFCF-56F5-E166-4554C0B63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1225550"/>
            <a:ext cx="8629650" cy="22463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・写真やグラフ等を積極的に用いて、事業効果をアピールしてください。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・定量的な効果だけでなく、定性的な効果も記載してください。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・スライド３枚以内で作成してください。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フッター プレースホルダー 1">
            <a:extLst>
              <a:ext uri="{FF2B5EF4-FFF2-40B4-BE49-F238E27FC236}">
                <a16:creationId xmlns:a16="http://schemas.microsoft.com/office/drawing/2014/main" id="{D840EA81-D7B7-A490-B719-BC44C6DF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A58B1DBF-1F07-D5E6-3942-A538027C52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8" y="692150"/>
            <a:ext cx="3313112" cy="360363"/>
          </a:xfrm>
          <a:prstGeom prst="roundRect">
            <a:avLst>
              <a:gd name="adj" fmla="val 30808"/>
            </a:avLst>
          </a:prstGeom>
          <a:solidFill>
            <a:srgbClr val="F0FFD7"/>
          </a:solidFill>
          <a:ln w="22225" cap="rnd">
            <a:solidFill>
              <a:schemeClr val="bg2">
                <a:lumMod val="50000"/>
              </a:schemeClr>
            </a:solidFill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Franklin Gothic Medium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800" b="1" dirty="0">
                <a:latin typeface="+mn-ea"/>
                <a:ea typeface="+mn-ea"/>
              </a:rPr>
              <a:t>苦労や工夫等アピール資料</a:t>
            </a:r>
          </a:p>
        </p:txBody>
      </p:sp>
      <p:sp>
        <p:nvSpPr>
          <p:cNvPr id="20483" name="スライド番号プレースホルダー 1">
            <a:extLst>
              <a:ext uri="{FF2B5EF4-FFF2-40B4-BE49-F238E27FC236}">
                <a16:creationId xmlns:a16="http://schemas.microsoft.com/office/drawing/2014/main" id="{F6E44F46-D41D-A592-A513-4019CC6B9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DCED324D-1E95-4417-9716-B1EDEB6DF1A3}" type="slidenum">
              <a:rPr lang="ja-JP" altLang="en-US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50000"/>
                </a:spcBef>
                <a:buFontTx/>
                <a:buNone/>
              </a:pPr>
              <a:t>9</a:t>
            </a:fld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3D77-D84E-0B84-48AE-F27BCF3E8E15}"/>
              </a:ext>
            </a:extLst>
          </p:cNvPr>
          <p:cNvSpPr txBox="1">
            <a:spLocks noChangeArrowheads="1"/>
          </p:cNvSpPr>
          <p:nvPr/>
        </p:nvSpPr>
        <p:spPr>
          <a:xfrm>
            <a:off x="777875" y="3479800"/>
            <a:ext cx="6191250" cy="1820863"/>
          </a:xfrm>
          <a:prstGeom prst="roundRect">
            <a:avLst>
              <a:gd name="adj" fmla="val 10733"/>
            </a:avLst>
          </a:prstGeom>
          <a:solidFill>
            <a:schemeClr val="accent2">
              <a:lumMod val="20000"/>
              <a:lumOff val="80000"/>
            </a:schemeClr>
          </a:solidFill>
          <a:ln w="57150">
            <a:noFill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>
              <a:defRPr>
                <a:latin typeface="+mj-lt"/>
                <a:ea typeface="+mj-ea"/>
                <a:cs typeface="+mj-cs"/>
              </a:defRPr>
            </a:lvl2pPr>
            <a:lvl3pPr>
              <a:defRPr>
                <a:latin typeface="+mj-lt"/>
                <a:ea typeface="+mj-ea"/>
                <a:cs typeface="+mj-cs"/>
              </a:defRPr>
            </a:lvl3pPr>
            <a:lvl4pPr>
              <a:defRPr>
                <a:latin typeface="+mj-lt"/>
                <a:ea typeface="+mj-ea"/>
                <a:cs typeface="+mj-cs"/>
              </a:defRPr>
            </a:lvl4pPr>
            <a:lvl5pPr>
              <a:defRPr>
                <a:latin typeface="+mj-lt"/>
                <a:ea typeface="+mj-ea"/>
                <a:cs typeface="+mj-cs"/>
              </a:defRPr>
            </a:lvl5pPr>
            <a:lvl6pPr>
              <a:defRPr>
                <a:latin typeface="+mj-lt"/>
                <a:ea typeface="+mj-ea"/>
                <a:cs typeface="+mj-cs"/>
              </a:defRPr>
            </a:lvl6pPr>
            <a:lvl7pPr>
              <a:defRPr>
                <a:latin typeface="+mj-lt"/>
                <a:ea typeface="+mj-ea"/>
                <a:cs typeface="+mj-cs"/>
              </a:defRPr>
            </a:lvl7pPr>
            <a:lvl8pPr>
              <a:defRPr>
                <a:latin typeface="+mj-lt"/>
                <a:ea typeface="+mj-ea"/>
                <a:cs typeface="+mj-cs"/>
              </a:defRPr>
            </a:lvl8pPr>
            <a:lvl9pPr>
              <a:defRPr>
                <a:latin typeface="+mj-lt"/>
                <a:ea typeface="+mj-ea"/>
                <a:cs typeface="+mj-cs"/>
              </a:defRPr>
            </a:lvl9pPr>
          </a:lstStyle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（例）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・合意形成の取組状況</a:t>
            </a: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地権者数　○○人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  <a:p>
            <a:pPr algn="l">
              <a:lnSpc>
                <a:spcPct val="150000"/>
              </a:lnSpc>
              <a:defRPr/>
            </a:pPr>
            <a:r>
              <a:rPr lang="ja-JP" alt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cs typeface="+mn-cs"/>
              </a:rPr>
              <a:t>　地元協議会等　○○まちづくり協議会、○○町内会</a:t>
            </a:r>
            <a:endParaRPr lang="en-US" altLang="ja-JP" sz="1800" dirty="0">
              <a:solidFill>
                <a:schemeClr val="tx2">
                  <a:lumMod val="60000"/>
                  <a:lumOff val="40000"/>
                </a:schemeClr>
              </a:solidFill>
              <a:latin typeface="+mj-ea"/>
              <a:cs typeface="+mn-cs"/>
            </a:endParaRPr>
          </a:p>
        </p:txBody>
      </p:sp>
      <p:sp>
        <p:nvSpPr>
          <p:cNvPr id="20485" name="スライド番号プレースホルダー 1">
            <a:extLst>
              <a:ext uri="{FF2B5EF4-FFF2-40B4-BE49-F238E27FC236}">
                <a16:creationId xmlns:a16="http://schemas.microsoft.com/office/drawing/2014/main" id="{95F1BF94-9579-C033-34BD-D8583B13EB97}"/>
              </a:ext>
            </a:extLst>
          </p:cNvPr>
          <p:cNvSpPr txBox="1">
            <a:spLocks/>
          </p:cNvSpPr>
          <p:nvPr/>
        </p:nvSpPr>
        <p:spPr bwMode="auto">
          <a:xfrm>
            <a:off x="7473950" y="93663"/>
            <a:ext cx="23114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ja-JP" altLang="en-US" sz="1200">
                <a:solidFill>
                  <a:srgbClr val="898989"/>
                </a:solidFill>
                <a:latin typeface="Times New Roman" panose="02020603050405020304" pitchFamily="18" charset="0"/>
              </a:rPr>
              <a:t>（事務局入力欄（事業名））</a:t>
            </a:r>
            <a:endParaRPr lang="en-US" altLang="ja-JP" sz="120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6" name="Text Box 370">
            <a:extLst>
              <a:ext uri="{FF2B5EF4-FFF2-40B4-BE49-F238E27FC236}">
                <a16:creationId xmlns:a16="http://schemas.microsoft.com/office/drawing/2014/main" id="{59431C76-E2FF-CC64-EFB1-C63BCBC71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511300"/>
            <a:ext cx="9145587" cy="17843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作成の留意点</a:t>
            </a:r>
            <a:r>
              <a:rPr lang="en-US" altLang="ja-JP" sz="2000">
                <a:solidFill>
                  <a:srgbClr val="FF0000"/>
                </a:solidFill>
                <a:latin typeface="Times New Roman" panose="02020603050405020304" pitchFamily="18" charset="0"/>
              </a:rPr>
              <a:t>】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・事業過程における苦労や工夫を、写真や図面を使用してアピールして下さい。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・スライド２枚以内で作成してください。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・フォーマットは問いません。背景色は白地のままにしてください。</a:t>
            </a:r>
            <a:endParaRPr lang="en-US" altLang="ja-JP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フッター プレースホルダー 1">
            <a:extLst>
              <a:ext uri="{FF2B5EF4-FFF2-40B4-BE49-F238E27FC236}">
                <a16:creationId xmlns:a16="http://schemas.microsoft.com/office/drawing/2014/main" id="{CF425852-9252-F157-E78A-AE7F42FB6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68675" y="6353175"/>
            <a:ext cx="3730625" cy="365125"/>
          </a:xfrm>
        </p:spPr>
        <p:txBody>
          <a:bodyPr/>
          <a:lstStyle/>
          <a:p>
            <a:pPr>
              <a:defRPr/>
            </a:pPr>
            <a:r>
              <a:rPr lang="ja-JP" altLang="en-US" dirty="0"/>
              <a:t>第</a:t>
            </a:r>
            <a:r>
              <a:rPr lang="en-US" altLang="ja-JP" dirty="0"/>
              <a:t>36</a:t>
            </a:r>
            <a:r>
              <a:rPr lang="ja-JP" altLang="en-US" dirty="0"/>
              <a:t>回全国街路事業コンクール応募資料　様式１</a:t>
            </a:r>
            <a:endParaRPr lang="en-US" altLang="ja-JP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アング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5807</TotalTime>
  <Words>1400</Words>
  <Application>Microsoft Office PowerPoint</Application>
  <PresentationFormat>A4 210 x 297 mm</PresentationFormat>
  <Paragraphs>209</Paragraphs>
  <Slides>11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2" baseType="lpstr">
      <vt:lpstr>Times New Roman</vt:lpstr>
      <vt:lpstr>HGS創英角ﾎﾟｯﾌﾟ体</vt:lpstr>
      <vt:lpstr>Arial</vt:lpstr>
      <vt:lpstr>Franklin Gothic Medium</vt:lpstr>
      <vt:lpstr>Franklin Gothic Book</vt:lpstr>
      <vt:lpstr>ＭＳ Ｐ明朝</vt:lpstr>
      <vt:lpstr>ＭＳ Ｐゴシック</vt:lpstr>
      <vt:lpstr>HG丸ｺﾞｼｯｸM-PRO</vt:lpstr>
      <vt:lpstr>HGP創英角ﾎﾟｯﾌﾟ体</vt:lpstr>
      <vt:lpstr>HG創英角ｺﾞｼｯｸUB</vt:lpstr>
      <vt:lpstr>Office ​​テーマ</vt:lpstr>
      <vt:lpstr>事 業 概 要</vt:lpstr>
      <vt:lpstr>事　業　位　置　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東京都</dc:creator>
  <cp:lastModifiedBy>石井 雄大</cp:lastModifiedBy>
  <cp:revision>314</cp:revision>
  <cp:lastPrinted>2022-08-17T08:19:23Z</cp:lastPrinted>
  <dcterms:created xsi:type="dcterms:W3CDTF">1601-01-01T00:00:00Z</dcterms:created>
  <dcterms:modified xsi:type="dcterms:W3CDTF">2023-07-04T08:18:41Z</dcterms:modified>
</cp:coreProperties>
</file>