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</p:sldMasterIdLst>
  <p:notesMasterIdLst>
    <p:notesMasterId r:id="rId13"/>
  </p:notesMasterIdLst>
  <p:handoutMasterIdLst>
    <p:handoutMasterId r:id="rId14"/>
  </p:handoutMasterIdLst>
  <p:sldIdLst>
    <p:sldId id="279" r:id="rId2"/>
    <p:sldId id="263" r:id="rId3"/>
    <p:sldId id="285" r:id="rId4"/>
    <p:sldId id="287" r:id="rId5"/>
    <p:sldId id="273" r:id="rId6"/>
    <p:sldId id="284" r:id="rId7"/>
    <p:sldId id="265" r:id="rId8"/>
    <p:sldId id="280" r:id="rId9"/>
    <p:sldId id="283" r:id="rId10"/>
    <p:sldId id="282" r:id="rId11"/>
    <p:sldId id="286" r:id="rId12"/>
  </p:sldIdLst>
  <p:sldSz cx="9906000" cy="6858000" type="A4"/>
  <p:notesSz cx="6770688" cy="99028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FFCC"/>
    <a:srgbClr val="F0FFD7"/>
    <a:srgbClr val="FFCCFF"/>
    <a:srgbClr val="CCFFFF"/>
    <a:srgbClr val="D60093"/>
    <a:srgbClr val="FF00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59" autoAdjust="0"/>
    <p:restoredTop sz="94521" autoAdjust="0"/>
  </p:normalViewPr>
  <p:slideViewPr>
    <p:cSldViewPr>
      <p:cViewPr varScale="1">
        <p:scale>
          <a:sx n="103" d="100"/>
          <a:sy n="103" d="100"/>
        </p:scale>
        <p:origin x="108" y="20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7" d="100"/>
          <a:sy n="117" d="100"/>
        </p:scale>
        <p:origin x="20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392738" y="231775"/>
            <a:ext cx="1377950" cy="355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06" tIns="45502" rIns="91006" bIns="45502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　　　　</a:t>
            </a:r>
            <a:r>
              <a:rPr lang="en-US" altLang="ja-JP"/>
              <a:t>―</a:t>
            </a:r>
            <a:r>
              <a:rPr lang="ja-JP" altLang="en-US"/>
              <a:t>　事業名　</a:t>
            </a:r>
            <a:r>
              <a:rPr lang="en-US" altLang="ja-JP"/>
              <a:t>―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3"/>
          </p:nvPr>
        </p:nvSpPr>
        <p:spPr>
          <a:xfrm>
            <a:off x="3835400" y="9405938"/>
            <a:ext cx="2933700" cy="496887"/>
          </a:xfrm>
          <a:prstGeom prst="rect">
            <a:avLst/>
          </a:prstGeom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7A9966-5AB7-4952-9CA0-4F84EC77229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06" tIns="45502" rIns="91006" bIns="45502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―</a:t>
            </a:r>
            <a:r>
              <a:rPr lang="ja-JP" altLang="en-US"/>
              <a:t>　事業名　</a:t>
            </a:r>
            <a:r>
              <a:rPr lang="en-US" altLang="ja-JP"/>
              <a:t>―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5400" y="0"/>
            <a:ext cx="29337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06" tIns="45502" rIns="91006" bIns="45502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09613" y="747713"/>
            <a:ext cx="5357812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2175"/>
            <a:ext cx="5414963" cy="44561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06" tIns="45502" rIns="91006" bIns="455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5938"/>
            <a:ext cx="2935288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06" tIns="45502" rIns="91006" bIns="45502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全国街路事業促進協議会　第</a:t>
            </a:r>
            <a:r>
              <a:rPr lang="en-US" altLang="ja-JP"/>
              <a:t>30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5400" y="9405938"/>
            <a:ext cx="2933700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06" tIns="45502" rIns="91006" bIns="4550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fld id="{7DE84A39-0A5D-42B0-8ED9-AC3FDD74F92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ー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5124" name="ヘッダー プレースホルダー 1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23556" name="ヘッダー プレースホルダー 1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7172" name="ヘッダー プレースホルダー 3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ノート プレースホルダー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9220" name="ヘッダー プレースホルダー 1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ノート プレースホルダー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11268" name="ヘッダー プレースホルダー 1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ノート プレースホルダー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13316" name="ヘッダー プレースホルダー 1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ノート プレースホルダー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15364" name="ヘッダー プレースホルダー 1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ノート プレースホルダー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17412" name="ヘッダー プレースホルダー 1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19460" name="ヘッダー プレースホルダー 1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21508" name="ヘッダー プレースホルダー 1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3880F-AA0B-4A68-A504-58A0A4EC0683}" type="datetime1">
              <a:rPr lang="ja-JP" altLang="en-US"/>
              <a:pPr>
                <a:defRPr/>
              </a:pPr>
              <a:t>2022/9/7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0C39F-2F76-4EF1-9C29-57A6C99EE12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831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AB083-D080-465C-BF61-1592BF0B02E1}" type="datetime1">
              <a:rPr lang="ja-JP" altLang="en-US"/>
              <a:pPr>
                <a:defRPr/>
              </a:pPr>
              <a:t>2022/9/7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D72EB-7839-4669-BE6E-554E7D445E6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662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875"/>
            <a:ext cx="1671638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7" y="396875"/>
            <a:ext cx="4849813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70E4E-B523-4569-94FD-59B20E825E07}" type="datetime1">
              <a:rPr lang="ja-JP" altLang="en-US"/>
              <a:pPr>
                <a:defRPr/>
              </a:pPr>
              <a:t>2022/9/7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BA00D-B91E-4902-8682-5431D48FFEC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965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8EDD9-E557-4F9D-AD16-A4F5D140AAC9}" type="datetime1">
              <a:rPr lang="ja-JP" altLang="en-US"/>
              <a:pPr>
                <a:defRPr/>
              </a:pPr>
              <a:t>2022/9/7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F4BDB-298F-4DEB-B4FC-1BE6661CF23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302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D38C3-CF33-4DF9-9E9B-E8231ADEC3B8}" type="datetime1">
              <a:rPr lang="ja-JP" altLang="en-US"/>
              <a:pPr>
                <a:defRPr/>
              </a:pPr>
              <a:t>2022/9/7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B34FC-C176-47B4-A2D7-8AE4B0B0F02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349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7" y="2311402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97302" y="2311402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AECB2-83D8-4749-BAB2-B70887BFD3A5}" type="datetime1">
              <a:rPr lang="ja-JP" altLang="en-US"/>
              <a:pPr>
                <a:defRPr/>
              </a:pPr>
              <a:t>2022/9/7</a:t>
            </a:fld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6646F-50F9-49DF-B09B-E71B51D678CA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0684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EB411-DB79-4D62-A28D-7FCE625CFCF8}" type="datetime1">
              <a:rPr lang="ja-JP" altLang="en-US"/>
              <a:pPr>
                <a:defRPr/>
              </a:pPr>
              <a:t>2022/9/7</a:t>
            </a:fld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CB6BA-DD08-4BEE-A7AE-54ED697B93E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401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5269E-899B-4CBB-B57C-5C71A2B3D2F2}" type="datetime1">
              <a:rPr lang="ja-JP" altLang="en-US"/>
              <a:pPr>
                <a:defRPr/>
              </a:pPr>
              <a:t>2022/9/7</a:t>
            </a:fld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98530-3DA7-4A8A-99C8-1D0E57D2000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378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9E165-4FB0-42CB-BB26-4F7F80EA43CE}" type="datetime1">
              <a:rPr lang="ja-JP" altLang="en-US"/>
              <a:pPr>
                <a:defRPr/>
              </a:pPr>
              <a:t>2022/9/7</a:t>
            </a:fld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DDAC2-7629-4822-9709-57B57E24FCE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705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43AC4-4FCB-4DB4-BF8F-4DA1356BECD6}" type="datetime1">
              <a:rPr lang="ja-JP" altLang="en-US"/>
              <a:pPr>
                <a:defRPr/>
              </a:pPr>
              <a:t>2022/9/7</a:t>
            </a:fld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31644-6D5D-43C0-93B0-B0FF95E373C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722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14699-EDCC-469A-BFB4-57EB5B6EFCE6}" type="datetime1">
              <a:rPr lang="ja-JP" altLang="en-US"/>
              <a:pPr>
                <a:defRPr/>
              </a:pPr>
              <a:t>2022/9/7</a:t>
            </a:fld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FFB42-3E64-4D01-8C08-FEA22D77611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008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CD4F74-26D0-45A2-8C96-6881437CDF26}" type="datetime1">
              <a:rPr lang="ja-JP" altLang="en-US"/>
              <a:pPr>
                <a:defRPr/>
              </a:pPr>
              <a:t>2022/9/7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fld id="{6FB5D2E9-D94D-46FE-9320-ECFCA9800171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isokkyo.jp/concours/concours-34-2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393700" y="1557338"/>
          <a:ext cx="8880475" cy="4821237"/>
        </p:xfrm>
        <a:graphic>
          <a:graphicData uri="http://schemas.openxmlformats.org/drawingml/2006/table">
            <a:tbl>
              <a:tblPr/>
              <a:tblGrid>
                <a:gridCol w="604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4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971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8440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endParaRPr lang="ja-JP" altLang="en-US" sz="7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2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effectLst/>
                          <a:latin typeface="HG丸ｺﾞｼｯｸM-PRO"/>
                        </a:rPr>
                        <a:t>　　　　　　　</a:t>
                      </a: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62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861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事業概要</a:t>
                      </a:r>
                      <a:b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zh-TW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400</a:t>
                      </a: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字</a:t>
                      </a:r>
                      <a:r>
                        <a:rPr lang="ja-JP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以内</a:t>
                      </a: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　・書き出しは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『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本事業は・・・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』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とし、施工箇所、実施内容、事業効果等を簡潔に記載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　・文章の語尾は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『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だ・である調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』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で統一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・</a:t>
                      </a:r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+mn-ea"/>
                        </a:rPr>
                        <a:t>記載にあたっては、過去の事例を参考にしてください。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　（過去の事例　ＵＲＬ</a:t>
                      </a:r>
                      <a:r>
                        <a:rPr lang="ja-JP" altLang="en-US" sz="1800" b="0" i="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400" dirty="0">
                          <a:hlinkClick r:id="rId3"/>
                        </a:rPr>
                        <a:t>https://www.gaisokkyo.jp/concours/concours-34-2/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10">
                <a:tc rowSpan="5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事業規模</a:t>
                      </a: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事業延長（㎞）　　　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effectLst/>
                          <a:latin typeface="+mn-ea"/>
                          <a:ea typeface="+mn-ea"/>
                        </a:rPr>
                        <a:t>　約〇．〇㎞　　少数第２位は四捨五入し、少数第１位までの表記としてください。　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8" marR="5378" marT="537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1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HG丸ｺﾞｼｯｸM-PRO"/>
                        </a:rPr>
                        <a:t>幅員（ｍ）</a:t>
                      </a: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effectLst/>
                          <a:latin typeface="HG丸ｺﾞｼｯｸM-PRO"/>
                        </a:rPr>
                        <a:t>　約〇．〇ｍ</a:t>
                      </a:r>
                      <a:endParaRPr lang="en-US" altLang="ja-JP" sz="12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747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5378" marR="5378" marT="5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1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HG丸ｺﾞｼｯｸM-PRO"/>
                        </a:rPr>
                        <a:t>事業期間（和暦）</a:t>
                      </a:r>
                      <a:endParaRPr lang="en-US" altLang="ja-JP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effectLst/>
                          <a:latin typeface="HG丸ｺﾞｼｯｸM-PRO"/>
                        </a:rPr>
                        <a:t>　〇年～〇年</a:t>
                      </a:r>
                      <a:endParaRPr lang="en-US" altLang="ja-JP" sz="12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1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 業 費（億円）</a:t>
                      </a: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effectLst/>
                          <a:latin typeface="+mn-ea"/>
                          <a:ea typeface="+mn-ea"/>
                        </a:rPr>
                        <a:t>　約〇億円　　　少数以下は四捨五入してください。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15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受賞歴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有　・　無</a:t>
                      </a: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他のコンクール等での受賞歴の有無を記載してください。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有の場合、後述の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受賞歴・報道資料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】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に詳細を記載してください。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0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ＵＲＬ</a:t>
                      </a: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事業に関するホームページを作成している場合は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URL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を記載。　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141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C6B6FCE5-1393-41D1-959F-E95AED73FEA0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1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35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393700" y="584200"/>
          <a:ext cx="8880475" cy="1692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7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3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641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応募</a:t>
                      </a:r>
                      <a:r>
                        <a:rPr kumimoji="1" lang="en-US" altLang="ja-JP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endParaRPr kumimoji="1" lang="ja-JP" alt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（事務局入力欄）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54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事業主体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/>
                        <a:t>〇〇県／〇〇市　など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事業箇所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〇〇県〇〇市〇〇町地先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54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応募者名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800" dirty="0"/>
                        <a:t>表彰時の受賞者名となります　（〇〇県〇〇課　など）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89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ふ り が な</a:t>
                      </a:r>
                      <a:endParaRPr kumimoji="1" lang="en-US" altLang="ja-JP" sz="1400" b="0" dirty="0"/>
                    </a:p>
                    <a:p>
                      <a:r>
                        <a:rPr kumimoji="1" lang="ja-JP" altLang="en-US" sz="1400" b="0" dirty="0"/>
                        <a:t>事業名称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en-US" altLang="ja-JP" sz="1800" dirty="0"/>
                    </a:p>
                    <a:p>
                      <a:r>
                        <a:rPr kumimoji="1" lang="ja-JP" altLang="en-US" sz="1800" dirty="0"/>
                        <a:t>表彰時の事業名となります。正式名称を記載ください。</a:t>
                      </a:r>
                      <a:endParaRPr kumimoji="1" lang="en-US" altLang="ja-JP" sz="1800" dirty="0"/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00" y="188913"/>
            <a:ext cx="2211388" cy="325437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 業 概 要</a:t>
            </a:r>
          </a:p>
        </p:txBody>
      </p:sp>
      <p:sp>
        <p:nvSpPr>
          <p:cNvPr id="4167" name="スライド番号プレースホルダー 1"/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500188" y="2781300"/>
            <a:ext cx="7556500" cy="12954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記載例（書き出し）</a:t>
            </a: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 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 本事業は、</a:t>
            </a: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A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地区と</a:t>
            </a: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B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地区を結ぶ都市計画道路であり、□□を目的として、平成●●年に事業認可を取得し、令和△△年より、◇◇の整備を実施したものである。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特に事業の目的や苦慮した点など、この事業の強みや独自性について具体的に記述してください。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73050" y="260350"/>
            <a:ext cx="2519363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受賞歴・報道資料</a:t>
            </a:r>
          </a:p>
        </p:txBody>
      </p:sp>
      <p:sp>
        <p:nvSpPr>
          <p:cNvPr id="22531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1142D21C-D337-440E-92E6-97FE4D2FB1AE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10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2" name="Text Box 9"/>
          <p:cNvSpPr txBox="1">
            <a:spLocks noChangeArrowheads="1"/>
          </p:cNvSpPr>
          <p:nvPr/>
        </p:nvSpPr>
        <p:spPr bwMode="auto">
          <a:xfrm>
            <a:off x="596900" y="981075"/>
            <a:ext cx="9074150" cy="5111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ＴＶ報道、受賞歴　等</a:t>
            </a:r>
            <a:endParaRPr lang="ja-JP" altLang="ja-JP" sz="2400">
              <a:latin typeface="Times New Roman" panose="02020603050405020304" pitchFamily="18" charset="0"/>
            </a:endParaRPr>
          </a:p>
        </p:txBody>
      </p:sp>
      <p:sp>
        <p:nvSpPr>
          <p:cNvPr id="22533" name="スライド番号プレースホルダー 1"/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4" name="Text Box 370"/>
          <p:cNvSpPr txBox="1">
            <a:spLocks noChangeArrowheads="1"/>
          </p:cNvSpPr>
          <p:nvPr/>
        </p:nvSpPr>
        <p:spPr bwMode="auto">
          <a:xfrm>
            <a:off x="838200" y="1196975"/>
            <a:ext cx="8591550" cy="36941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作成の留意点</a:t>
            </a: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・報道状況を掲載してください。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・事業概要で受賞歴「有」の場合、他のコンクール等での受賞歴を掲載してくだ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　さい。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・スライド２枚以内で作成してください。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・フォーマットは問いません。背景色は白地のままにしてください。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※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受賞歴については、どのような賞を受賞したのか具体的に記載してください。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※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著作権上「〇月〇日□□新聞にて掲載」という記載にし、新聞記事の切り抜き　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　等はそのまま使用しないでください。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35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番号プレースホルダー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3A154437-C5FD-4B23-B7C5-504AE8401C05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11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530225" y="3644900"/>
          <a:ext cx="8880475" cy="261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4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5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資料作成担当部署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担当者名</a:t>
                      </a: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○○局〇〇課　／　ひろしま　いちろう</a:t>
                      </a: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連絡先　ＴＥＬ</a:t>
                      </a: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6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　連絡先　アドレス</a:t>
                      </a: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dirty="0" err="1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6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資料送付先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（受賞した場合のポスター等の送付先）</a:t>
                      </a: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dirty="0" err="1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596" name="Text Box 362"/>
          <p:cNvSpPr txBox="1">
            <a:spLocks noChangeArrowheads="1"/>
          </p:cNvSpPr>
          <p:nvPr/>
        </p:nvSpPr>
        <p:spPr bwMode="auto">
          <a:xfrm>
            <a:off x="217488" y="1317625"/>
            <a:ext cx="9505950" cy="1630363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20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この資料は公表しません。</a:t>
            </a:r>
            <a:endParaRPr lang="en-US" altLang="ja-JP" sz="20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ご担当者様の連絡先を以下に記載して下さい。</a:t>
            </a:r>
            <a:endParaRPr lang="en-US" altLang="ja-JP" sz="20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/>
              <a:t>   事務局からの連絡や審査会の結果を通知しますので、 出来る限り、組織メール等の複数名がメール受信を確認できるアドレスの登録をお願いします。</a:t>
            </a:r>
            <a:endParaRPr lang="en-US" altLang="ja-JP" sz="200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73050" y="260350"/>
            <a:ext cx="2519363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1800" b="1" dirty="0">
                <a:latin typeface="+mn-ea"/>
                <a:ea typeface="+mn-ea"/>
              </a:rPr>
              <a:t>【</a:t>
            </a:r>
            <a:r>
              <a:rPr lang="ja-JP" altLang="en-US" sz="1800" b="1" dirty="0">
                <a:latin typeface="+mn-ea"/>
                <a:ea typeface="+mn-ea"/>
              </a:rPr>
              <a:t>担当連絡先</a:t>
            </a:r>
            <a:r>
              <a:rPr lang="en-US" altLang="ja-JP" sz="1800" b="1" dirty="0">
                <a:latin typeface="+mn-ea"/>
                <a:ea typeface="+mn-ea"/>
              </a:rPr>
              <a:t>】</a:t>
            </a:r>
            <a:endParaRPr lang="ja-JP" altLang="en-US" sz="1800" b="1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403225"/>
            <a:ext cx="2211388" cy="325438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　業　位　置　図</a:t>
            </a:r>
          </a:p>
        </p:txBody>
      </p:sp>
      <p:sp>
        <p:nvSpPr>
          <p:cNvPr id="6147" name="Rectangle 43"/>
          <p:cNvSpPr>
            <a:spLocks noChangeArrowheads="1"/>
          </p:cNvSpPr>
          <p:nvPr/>
        </p:nvSpPr>
        <p:spPr bwMode="auto">
          <a:xfrm>
            <a:off x="9683750" y="909638"/>
            <a:ext cx="11113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8" name="Rectangle 44"/>
          <p:cNvSpPr>
            <a:spLocks noChangeArrowheads="1"/>
          </p:cNvSpPr>
          <p:nvPr/>
        </p:nvSpPr>
        <p:spPr bwMode="auto">
          <a:xfrm>
            <a:off x="9885363" y="909638"/>
            <a:ext cx="11112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Line 73"/>
          <p:cNvSpPr>
            <a:spLocks noChangeShapeType="1"/>
          </p:cNvSpPr>
          <p:nvPr/>
        </p:nvSpPr>
        <p:spPr bwMode="auto">
          <a:xfrm>
            <a:off x="9896475" y="909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0" name="Rectangle 74"/>
          <p:cNvSpPr>
            <a:spLocks noChangeArrowheads="1"/>
          </p:cNvSpPr>
          <p:nvPr/>
        </p:nvSpPr>
        <p:spPr bwMode="auto">
          <a:xfrm>
            <a:off x="9896475" y="909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1" name="Line 75"/>
          <p:cNvSpPr>
            <a:spLocks noChangeShapeType="1"/>
          </p:cNvSpPr>
          <p:nvPr/>
        </p:nvSpPr>
        <p:spPr bwMode="auto">
          <a:xfrm>
            <a:off x="9896475" y="1052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2" name="Rectangle 76"/>
          <p:cNvSpPr>
            <a:spLocks noChangeArrowheads="1"/>
          </p:cNvSpPr>
          <p:nvPr/>
        </p:nvSpPr>
        <p:spPr bwMode="auto">
          <a:xfrm>
            <a:off x="9896475" y="1052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3" name="Line 77"/>
          <p:cNvSpPr>
            <a:spLocks noChangeShapeType="1"/>
          </p:cNvSpPr>
          <p:nvPr/>
        </p:nvSpPr>
        <p:spPr bwMode="auto">
          <a:xfrm>
            <a:off x="9896475" y="11953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4" name="Rectangle 78"/>
          <p:cNvSpPr>
            <a:spLocks noChangeArrowheads="1"/>
          </p:cNvSpPr>
          <p:nvPr/>
        </p:nvSpPr>
        <p:spPr bwMode="auto">
          <a:xfrm>
            <a:off x="9896475" y="11953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5" name="Line 79"/>
          <p:cNvSpPr>
            <a:spLocks noChangeShapeType="1"/>
          </p:cNvSpPr>
          <p:nvPr/>
        </p:nvSpPr>
        <p:spPr bwMode="auto">
          <a:xfrm>
            <a:off x="9896475" y="13382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6" name="Rectangle 80"/>
          <p:cNvSpPr>
            <a:spLocks noChangeArrowheads="1"/>
          </p:cNvSpPr>
          <p:nvPr/>
        </p:nvSpPr>
        <p:spPr bwMode="auto">
          <a:xfrm>
            <a:off x="9896475" y="13382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7" name="Line 81"/>
          <p:cNvSpPr>
            <a:spLocks noChangeShapeType="1"/>
          </p:cNvSpPr>
          <p:nvPr/>
        </p:nvSpPr>
        <p:spPr bwMode="auto">
          <a:xfrm>
            <a:off x="9896475" y="14811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8" name="Rectangle 82"/>
          <p:cNvSpPr>
            <a:spLocks noChangeArrowheads="1"/>
          </p:cNvSpPr>
          <p:nvPr/>
        </p:nvSpPr>
        <p:spPr bwMode="auto">
          <a:xfrm>
            <a:off x="9896475" y="14811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9" name="Line 83"/>
          <p:cNvSpPr>
            <a:spLocks noChangeShapeType="1"/>
          </p:cNvSpPr>
          <p:nvPr/>
        </p:nvSpPr>
        <p:spPr bwMode="auto">
          <a:xfrm>
            <a:off x="9896475" y="16240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0" name="Rectangle 84"/>
          <p:cNvSpPr>
            <a:spLocks noChangeArrowheads="1"/>
          </p:cNvSpPr>
          <p:nvPr/>
        </p:nvSpPr>
        <p:spPr bwMode="auto">
          <a:xfrm>
            <a:off x="9896475" y="16240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1" name="Line 85"/>
          <p:cNvSpPr>
            <a:spLocks noChangeShapeType="1"/>
          </p:cNvSpPr>
          <p:nvPr/>
        </p:nvSpPr>
        <p:spPr bwMode="auto">
          <a:xfrm>
            <a:off x="9896475" y="17668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2" name="Rectangle 86"/>
          <p:cNvSpPr>
            <a:spLocks noChangeArrowheads="1"/>
          </p:cNvSpPr>
          <p:nvPr/>
        </p:nvSpPr>
        <p:spPr bwMode="auto">
          <a:xfrm>
            <a:off x="9896475" y="17668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3" name="Line 87"/>
          <p:cNvSpPr>
            <a:spLocks noChangeShapeType="1"/>
          </p:cNvSpPr>
          <p:nvPr/>
        </p:nvSpPr>
        <p:spPr bwMode="auto">
          <a:xfrm>
            <a:off x="9896475" y="19097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4" name="Rectangle 88"/>
          <p:cNvSpPr>
            <a:spLocks noChangeArrowheads="1"/>
          </p:cNvSpPr>
          <p:nvPr/>
        </p:nvSpPr>
        <p:spPr bwMode="auto">
          <a:xfrm>
            <a:off x="9896475" y="19097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5" name="Line 89"/>
          <p:cNvSpPr>
            <a:spLocks noChangeShapeType="1"/>
          </p:cNvSpPr>
          <p:nvPr/>
        </p:nvSpPr>
        <p:spPr bwMode="auto">
          <a:xfrm>
            <a:off x="9896475" y="2052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6" name="Rectangle 90"/>
          <p:cNvSpPr>
            <a:spLocks noChangeArrowheads="1"/>
          </p:cNvSpPr>
          <p:nvPr/>
        </p:nvSpPr>
        <p:spPr bwMode="auto">
          <a:xfrm>
            <a:off x="9896475" y="2052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7" name="Line 91"/>
          <p:cNvSpPr>
            <a:spLocks noChangeShapeType="1"/>
          </p:cNvSpPr>
          <p:nvPr/>
        </p:nvSpPr>
        <p:spPr bwMode="auto">
          <a:xfrm>
            <a:off x="9896475" y="2195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8" name="Rectangle 92"/>
          <p:cNvSpPr>
            <a:spLocks noChangeArrowheads="1"/>
          </p:cNvSpPr>
          <p:nvPr/>
        </p:nvSpPr>
        <p:spPr bwMode="auto">
          <a:xfrm>
            <a:off x="9896475" y="2195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9" name="Line 93"/>
          <p:cNvSpPr>
            <a:spLocks noChangeShapeType="1"/>
          </p:cNvSpPr>
          <p:nvPr/>
        </p:nvSpPr>
        <p:spPr bwMode="auto">
          <a:xfrm>
            <a:off x="9896475" y="23383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0" name="Rectangle 94"/>
          <p:cNvSpPr>
            <a:spLocks noChangeArrowheads="1"/>
          </p:cNvSpPr>
          <p:nvPr/>
        </p:nvSpPr>
        <p:spPr bwMode="auto">
          <a:xfrm>
            <a:off x="9896475" y="23383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1" name="Line 95"/>
          <p:cNvSpPr>
            <a:spLocks noChangeShapeType="1"/>
          </p:cNvSpPr>
          <p:nvPr/>
        </p:nvSpPr>
        <p:spPr bwMode="auto">
          <a:xfrm>
            <a:off x="9896475" y="24812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2" name="Rectangle 96"/>
          <p:cNvSpPr>
            <a:spLocks noChangeArrowheads="1"/>
          </p:cNvSpPr>
          <p:nvPr/>
        </p:nvSpPr>
        <p:spPr bwMode="auto">
          <a:xfrm>
            <a:off x="9896475" y="24812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3" name="Line 97"/>
          <p:cNvSpPr>
            <a:spLocks noChangeShapeType="1"/>
          </p:cNvSpPr>
          <p:nvPr/>
        </p:nvSpPr>
        <p:spPr bwMode="auto">
          <a:xfrm>
            <a:off x="9896475" y="26241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4" name="Rectangle 98"/>
          <p:cNvSpPr>
            <a:spLocks noChangeArrowheads="1"/>
          </p:cNvSpPr>
          <p:nvPr/>
        </p:nvSpPr>
        <p:spPr bwMode="auto">
          <a:xfrm>
            <a:off x="9896475" y="26241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5" name="Line 99"/>
          <p:cNvSpPr>
            <a:spLocks noChangeShapeType="1"/>
          </p:cNvSpPr>
          <p:nvPr/>
        </p:nvSpPr>
        <p:spPr bwMode="auto">
          <a:xfrm>
            <a:off x="9896475" y="27670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6" name="Rectangle 100"/>
          <p:cNvSpPr>
            <a:spLocks noChangeArrowheads="1"/>
          </p:cNvSpPr>
          <p:nvPr/>
        </p:nvSpPr>
        <p:spPr bwMode="auto">
          <a:xfrm>
            <a:off x="9896475" y="27670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7" name="Line 101"/>
          <p:cNvSpPr>
            <a:spLocks noChangeShapeType="1"/>
          </p:cNvSpPr>
          <p:nvPr/>
        </p:nvSpPr>
        <p:spPr bwMode="auto">
          <a:xfrm>
            <a:off x="9896475" y="29098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8" name="Rectangle 102"/>
          <p:cNvSpPr>
            <a:spLocks noChangeArrowheads="1"/>
          </p:cNvSpPr>
          <p:nvPr/>
        </p:nvSpPr>
        <p:spPr bwMode="auto">
          <a:xfrm>
            <a:off x="9896475" y="29098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9" name="Line 103"/>
          <p:cNvSpPr>
            <a:spLocks noChangeShapeType="1"/>
          </p:cNvSpPr>
          <p:nvPr/>
        </p:nvSpPr>
        <p:spPr bwMode="auto">
          <a:xfrm>
            <a:off x="9896475" y="30527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0" name="Rectangle 104"/>
          <p:cNvSpPr>
            <a:spLocks noChangeArrowheads="1"/>
          </p:cNvSpPr>
          <p:nvPr/>
        </p:nvSpPr>
        <p:spPr bwMode="auto">
          <a:xfrm>
            <a:off x="9896475" y="30527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1" name="Line 105"/>
          <p:cNvSpPr>
            <a:spLocks noChangeShapeType="1"/>
          </p:cNvSpPr>
          <p:nvPr/>
        </p:nvSpPr>
        <p:spPr bwMode="auto">
          <a:xfrm>
            <a:off x="9896475" y="3195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2" name="Rectangle 106"/>
          <p:cNvSpPr>
            <a:spLocks noChangeArrowheads="1"/>
          </p:cNvSpPr>
          <p:nvPr/>
        </p:nvSpPr>
        <p:spPr bwMode="auto">
          <a:xfrm>
            <a:off x="9896475" y="3195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3" name="Line 107"/>
          <p:cNvSpPr>
            <a:spLocks noChangeShapeType="1"/>
          </p:cNvSpPr>
          <p:nvPr/>
        </p:nvSpPr>
        <p:spPr bwMode="auto">
          <a:xfrm>
            <a:off x="9896475" y="3338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4" name="Rectangle 108"/>
          <p:cNvSpPr>
            <a:spLocks noChangeArrowheads="1"/>
          </p:cNvSpPr>
          <p:nvPr/>
        </p:nvSpPr>
        <p:spPr bwMode="auto">
          <a:xfrm>
            <a:off x="9896475" y="3338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5" name="Line 109"/>
          <p:cNvSpPr>
            <a:spLocks noChangeShapeType="1"/>
          </p:cNvSpPr>
          <p:nvPr/>
        </p:nvSpPr>
        <p:spPr bwMode="auto">
          <a:xfrm>
            <a:off x="9896475" y="3476625"/>
            <a:ext cx="0" cy="4763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6" name="Rectangle 110"/>
          <p:cNvSpPr>
            <a:spLocks noChangeArrowheads="1"/>
          </p:cNvSpPr>
          <p:nvPr/>
        </p:nvSpPr>
        <p:spPr bwMode="auto">
          <a:xfrm>
            <a:off x="9896475" y="3476625"/>
            <a:ext cx="9525" cy="952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7" name="Rectangle 210"/>
          <p:cNvSpPr>
            <a:spLocks noChangeArrowheads="1"/>
          </p:cNvSpPr>
          <p:nvPr/>
        </p:nvSpPr>
        <p:spPr bwMode="auto">
          <a:xfrm>
            <a:off x="8831263" y="701675"/>
            <a:ext cx="7937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8" name="Rectangle 211"/>
          <p:cNvSpPr>
            <a:spLocks noChangeArrowheads="1"/>
          </p:cNvSpPr>
          <p:nvPr/>
        </p:nvSpPr>
        <p:spPr bwMode="auto">
          <a:xfrm>
            <a:off x="9575800" y="701675"/>
            <a:ext cx="9525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9" name="Line 212"/>
          <p:cNvSpPr>
            <a:spLocks noChangeShapeType="1"/>
          </p:cNvSpPr>
          <p:nvPr/>
        </p:nvSpPr>
        <p:spPr bwMode="auto">
          <a:xfrm>
            <a:off x="644525" y="35671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0" name="Rectangle 213"/>
          <p:cNvSpPr>
            <a:spLocks noChangeArrowheads="1"/>
          </p:cNvSpPr>
          <p:nvPr/>
        </p:nvSpPr>
        <p:spPr bwMode="auto">
          <a:xfrm>
            <a:off x="644525" y="3567113"/>
            <a:ext cx="9525" cy="317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91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9F93830-1135-469F-8A3E-6F38CB80259B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92" name="スライド番号プレースホルダー 1"/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93" name="Text Box 362"/>
          <p:cNvSpPr txBox="1">
            <a:spLocks noChangeArrowheads="1"/>
          </p:cNvSpPr>
          <p:nvPr/>
        </p:nvSpPr>
        <p:spPr bwMode="auto">
          <a:xfrm>
            <a:off x="1065213" y="2487613"/>
            <a:ext cx="7908925" cy="178435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・土地勘がなくても事業箇所がわかるような広域図を添付願います。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・方位は必ず記入してください。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・主要施設名（駅や道路など）を図中に記入してください。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6194" name="図 55" descr="アイコン&#10;&#10;自動的に生成された説明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35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0225" y="727075"/>
            <a:ext cx="3054350" cy="325438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都市計画図</a:t>
            </a:r>
            <a:r>
              <a:rPr lang="en-US" altLang="ja-JP" sz="1800" b="1" dirty="0">
                <a:latin typeface="+mn-ea"/>
                <a:ea typeface="+mn-ea"/>
              </a:rPr>
              <a:t>(</a:t>
            </a:r>
            <a:r>
              <a:rPr lang="ja-JP" altLang="en-US" sz="1800" b="1" dirty="0">
                <a:latin typeface="+mn-ea"/>
                <a:ea typeface="+mn-ea"/>
              </a:rPr>
              <a:t>用途地域図</a:t>
            </a:r>
            <a:r>
              <a:rPr lang="en-US" altLang="ja-JP" sz="1800" b="1" dirty="0">
                <a:latin typeface="+mn-ea"/>
                <a:ea typeface="+mn-ea"/>
              </a:rPr>
              <a:t>)</a:t>
            </a:r>
            <a:endParaRPr lang="ja-JP" altLang="en-US" sz="1800" b="1" dirty="0">
              <a:latin typeface="+mn-ea"/>
              <a:ea typeface="+mn-ea"/>
            </a:endParaRPr>
          </a:p>
        </p:txBody>
      </p:sp>
      <p:sp>
        <p:nvSpPr>
          <p:cNvPr id="8195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6AC15B34-80E4-4694-80AE-B4FD033D5024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スライド番号プレースホルダー 1"/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62"/>
          <p:cNvSpPr txBox="1">
            <a:spLocks noChangeArrowheads="1"/>
          </p:cNvSpPr>
          <p:nvPr/>
        </p:nvSpPr>
        <p:spPr bwMode="auto">
          <a:xfrm>
            <a:off x="1065213" y="2755900"/>
            <a:ext cx="7908925" cy="13239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・方位は必ず記入してください。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・主要施設名（駅や道路など）を図中に記入してください。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8198" name="図 55" descr="アイコン&#10;&#10;自動的に生成された説明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35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0" t="25220" r="2" b="25623"/>
          <a:stretch>
            <a:fillRect/>
          </a:stretch>
        </p:blipFill>
        <p:spPr bwMode="auto">
          <a:xfrm>
            <a:off x="66675" y="1547813"/>
            <a:ext cx="9772650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61D35BCD-EA3B-4291-A611-6167C673FFB0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73050" y="452438"/>
            <a:ext cx="2592388" cy="360362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路線全体の進捗状況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160338" y="860425"/>
            <a:ext cx="208756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ja-JP" altLang="en-US" sz="1800" dirty="0">
                <a:solidFill>
                  <a:schemeClr val="tx1"/>
                </a:solidFill>
              </a:rPr>
              <a:t>記載例</a:t>
            </a:r>
          </a:p>
        </p:txBody>
      </p:sp>
      <p:sp>
        <p:nvSpPr>
          <p:cNvPr id="10246" name="スライド番号プレースホルダー 1"/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4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26" t="72855" r="401" b="822"/>
          <a:stretch>
            <a:fillRect/>
          </a:stretch>
        </p:blipFill>
        <p:spPr bwMode="auto">
          <a:xfrm>
            <a:off x="8031163" y="4610100"/>
            <a:ext cx="1727200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Text Box 362"/>
          <p:cNvSpPr txBox="1">
            <a:spLocks noChangeArrowheads="1"/>
          </p:cNvSpPr>
          <p:nvPr/>
        </p:nvSpPr>
        <p:spPr bwMode="auto">
          <a:xfrm>
            <a:off x="1057275" y="2593975"/>
            <a:ext cx="8353425" cy="209232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・方位は必ず記入してください。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・主要施設名（駅や道路など）を図中に記入してください。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・応募事業の路線全長を表示し、応募区間、施工済区間、未施工区間、計画区間などがわかるように表示する。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0249" name="図 12" descr="アイコン&#10;&#10;自動的に生成された説明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35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15925" y="458788"/>
            <a:ext cx="1901825" cy="325437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平面図</a:t>
            </a:r>
          </a:p>
        </p:txBody>
      </p:sp>
      <p:sp>
        <p:nvSpPr>
          <p:cNvPr id="12291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37994B25-EA15-4145-8C58-E502CCA983F9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5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2" name="スライド番号プレースホルダー 1"/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849313" y="1011238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事業前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41375" y="3598863"/>
            <a:ext cx="2160588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事業後</a:t>
            </a:r>
          </a:p>
        </p:txBody>
      </p:sp>
      <p:grpSp>
        <p:nvGrpSpPr>
          <p:cNvPr id="12295" name="グループ化 9"/>
          <p:cNvGrpSpPr>
            <a:grpSpLocks/>
          </p:cNvGrpSpPr>
          <p:nvPr/>
        </p:nvGrpSpPr>
        <p:grpSpPr bwMode="auto">
          <a:xfrm>
            <a:off x="10221913" y="2416175"/>
            <a:ext cx="407987" cy="382588"/>
            <a:chOff x="2829797" y="3448639"/>
            <a:chExt cx="406718" cy="383054"/>
          </a:xfrm>
        </p:grpSpPr>
        <p:sp>
          <p:nvSpPr>
            <p:cNvPr id="12305" name="テキスト ボックス 10"/>
            <p:cNvSpPr txBox="1">
              <a:spLocks noChangeArrowheads="1"/>
            </p:cNvSpPr>
            <p:nvPr/>
          </p:nvSpPr>
          <p:spPr bwMode="auto">
            <a:xfrm>
              <a:off x="2829797" y="3677805"/>
              <a:ext cx="406718" cy="153888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latin typeface="Times New Roman" panose="02020603050405020304" pitchFamily="18" charset="0"/>
                </a:rPr>
                <a:t>写真①</a:t>
              </a:r>
            </a:p>
          </p:txBody>
        </p:sp>
        <p:sp>
          <p:nvSpPr>
            <p:cNvPr id="12" name="右矢印 11"/>
            <p:cNvSpPr/>
            <p:nvPr/>
          </p:nvSpPr>
          <p:spPr>
            <a:xfrm>
              <a:off x="2844040" y="3448639"/>
              <a:ext cx="359242" cy="144639"/>
            </a:xfrm>
            <a:prstGeom prst="rightArrow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grpSp>
        <p:nvGrpSpPr>
          <p:cNvPr id="12296" name="グループ化 14"/>
          <p:cNvGrpSpPr>
            <a:grpSpLocks/>
          </p:cNvGrpSpPr>
          <p:nvPr/>
        </p:nvGrpSpPr>
        <p:grpSpPr bwMode="auto">
          <a:xfrm>
            <a:off x="10236200" y="3192463"/>
            <a:ext cx="406400" cy="384175"/>
            <a:chOff x="2829797" y="3448639"/>
            <a:chExt cx="406718" cy="383054"/>
          </a:xfrm>
        </p:grpSpPr>
        <p:sp>
          <p:nvSpPr>
            <p:cNvPr id="12303" name="テキスト ボックス 15"/>
            <p:cNvSpPr txBox="1">
              <a:spLocks noChangeArrowheads="1"/>
            </p:cNvSpPr>
            <p:nvPr/>
          </p:nvSpPr>
          <p:spPr bwMode="auto">
            <a:xfrm>
              <a:off x="2829797" y="3677805"/>
              <a:ext cx="406718" cy="153888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latin typeface="Times New Roman" panose="02020603050405020304" pitchFamily="18" charset="0"/>
                </a:rPr>
                <a:t>写真②</a:t>
              </a:r>
            </a:p>
          </p:txBody>
        </p:sp>
        <p:sp>
          <p:nvSpPr>
            <p:cNvPr id="17" name="右矢印 16"/>
            <p:cNvSpPr/>
            <p:nvPr/>
          </p:nvSpPr>
          <p:spPr>
            <a:xfrm>
              <a:off x="2844096" y="3448639"/>
              <a:ext cx="359056" cy="144040"/>
            </a:xfrm>
            <a:prstGeom prst="rightArrow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grpSp>
        <p:nvGrpSpPr>
          <p:cNvPr id="12297" name="グループ化 18"/>
          <p:cNvGrpSpPr>
            <a:grpSpLocks/>
          </p:cNvGrpSpPr>
          <p:nvPr/>
        </p:nvGrpSpPr>
        <p:grpSpPr bwMode="auto">
          <a:xfrm>
            <a:off x="10212388" y="3878263"/>
            <a:ext cx="406400" cy="382587"/>
            <a:chOff x="2829797" y="3448639"/>
            <a:chExt cx="406718" cy="383054"/>
          </a:xfrm>
        </p:grpSpPr>
        <p:sp>
          <p:nvSpPr>
            <p:cNvPr id="12301" name="テキスト ボックス 19"/>
            <p:cNvSpPr txBox="1">
              <a:spLocks noChangeArrowheads="1"/>
            </p:cNvSpPr>
            <p:nvPr/>
          </p:nvSpPr>
          <p:spPr bwMode="auto">
            <a:xfrm>
              <a:off x="2829797" y="3677805"/>
              <a:ext cx="406718" cy="153888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latin typeface="Times New Roman" panose="02020603050405020304" pitchFamily="18" charset="0"/>
                </a:rPr>
                <a:t>写真③</a:t>
              </a:r>
            </a:p>
          </p:txBody>
        </p:sp>
        <p:sp>
          <p:nvSpPr>
            <p:cNvPr id="21" name="右矢印 20"/>
            <p:cNvSpPr/>
            <p:nvPr/>
          </p:nvSpPr>
          <p:spPr>
            <a:xfrm>
              <a:off x="2844095" y="3448639"/>
              <a:ext cx="359056" cy="144638"/>
            </a:xfrm>
            <a:prstGeom prst="rightArrow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pic>
        <p:nvPicPr>
          <p:cNvPr id="12298" name="図 21" descr="アイコン&#10;&#10;自動的に生成された説明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9" name="Text Box 362"/>
          <p:cNvSpPr txBox="1">
            <a:spLocks noChangeArrowheads="1"/>
          </p:cNvSpPr>
          <p:nvPr/>
        </p:nvSpPr>
        <p:spPr bwMode="auto">
          <a:xfrm>
            <a:off x="3368675" y="2214563"/>
            <a:ext cx="6296025" cy="224472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・事業前後がわかるように作成してください。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・方位は必ず記入してください。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・主要施設名（駅や道路など）を図中に記入してください。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・位置図よりも詳細な図面としてください。</a:t>
            </a:r>
          </a:p>
        </p:txBody>
      </p:sp>
      <p:sp>
        <p:nvSpPr>
          <p:cNvPr id="20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35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15925" y="458788"/>
            <a:ext cx="1901825" cy="325437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縦断図・横断図</a:t>
            </a:r>
          </a:p>
        </p:txBody>
      </p:sp>
      <p:sp>
        <p:nvSpPr>
          <p:cNvPr id="14339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02CED83E-DF0B-43D3-B05C-1459EAF7A2BB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6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0" name="スライド番号プレースホルダー 1"/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849313" y="1011238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事業前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081588" y="1011238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事業後</a:t>
            </a:r>
          </a:p>
        </p:txBody>
      </p:sp>
      <p:pic>
        <p:nvPicPr>
          <p:cNvPr id="14343" name="図 8" descr="アイコン&#10;&#10;自動的に生成された説明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 Box 362"/>
          <p:cNvSpPr txBox="1">
            <a:spLocks noChangeArrowheads="1"/>
          </p:cNvSpPr>
          <p:nvPr/>
        </p:nvSpPr>
        <p:spPr bwMode="auto">
          <a:xfrm>
            <a:off x="1928813" y="2690813"/>
            <a:ext cx="6296025" cy="86201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・事業前後がわかるように作成してください。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35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4"/>
          <p:cNvSpPr>
            <a:spLocks noChangeArrowheads="1"/>
          </p:cNvSpPr>
          <p:nvPr/>
        </p:nvSpPr>
        <p:spPr bwMode="auto">
          <a:xfrm>
            <a:off x="1136650" y="368300"/>
            <a:ext cx="3024188" cy="2124075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7172" name="Text Box 17"/>
          <p:cNvSpPr txBox="1">
            <a:spLocks noChangeArrowheads="1"/>
          </p:cNvSpPr>
          <p:nvPr/>
        </p:nvSpPr>
        <p:spPr bwMode="auto">
          <a:xfrm>
            <a:off x="2917825" y="2185988"/>
            <a:ext cx="1314450" cy="3063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16388" name="Text Box 14"/>
          <p:cNvSpPr txBox="1">
            <a:spLocks noChangeArrowheads="1"/>
          </p:cNvSpPr>
          <p:nvPr/>
        </p:nvSpPr>
        <p:spPr bwMode="auto">
          <a:xfrm>
            <a:off x="1125538" y="2527300"/>
            <a:ext cx="3024187" cy="19383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6389" name="Text Box 15"/>
          <p:cNvSpPr txBox="1">
            <a:spLocks noChangeArrowheads="1"/>
          </p:cNvSpPr>
          <p:nvPr/>
        </p:nvSpPr>
        <p:spPr bwMode="auto">
          <a:xfrm>
            <a:off x="1163638" y="4529138"/>
            <a:ext cx="3024187" cy="19399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220663" y="149225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事業前写真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944813" y="4157663"/>
            <a:ext cx="1720850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2976563" y="6181725"/>
            <a:ext cx="1760537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16393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386F8C8-150A-4349-A3A2-496699A2536B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7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4" name="Rectangle 34"/>
          <p:cNvSpPr>
            <a:spLocks noChangeArrowheads="1"/>
          </p:cNvSpPr>
          <p:nvPr/>
        </p:nvSpPr>
        <p:spPr bwMode="auto">
          <a:xfrm>
            <a:off x="5268913" y="317500"/>
            <a:ext cx="3024187" cy="2124075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7040563" y="2143125"/>
            <a:ext cx="1908175" cy="3063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16396" name="Text Box 14"/>
          <p:cNvSpPr txBox="1">
            <a:spLocks noChangeArrowheads="1"/>
          </p:cNvSpPr>
          <p:nvPr/>
        </p:nvSpPr>
        <p:spPr bwMode="auto">
          <a:xfrm>
            <a:off x="5257800" y="2474913"/>
            <a:ext cx="3024188" cy="19383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6397" name="Text Box 15"/>
          <p:cNvSpPr txBox="1">
            <a:spLocks noChangeArrowheads="1"/>
          </p:cNvSpPr>
          <p:nvPr/>
        </p:nvSpPr>
        <p:spPr bwMode="auto">
          <a:xfrm>
            <a:off x="5268913" y="4529138"/>
            <a:ext cx="3024187" cy="19399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7048500" y="4105275"/>
            <a:ext cx="1720850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7080250" y="6129338"/>
            <a:ext cx="1760538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4665663" y="146050"/>
            <a:ext cx="2232025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事業後写真</a:t>
            </a:r>
          </a:p>
        </p:txBody>
      </p:sp>
      <p:sp>
        <p:nvSpPr>
          <p:cNvPr id="16401" name="スライド番号プレースホルダー 1"/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3506788" y="433388"/>
            <a:ext cx="582612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写真①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3565525" y="4589463"/>
            <a:ext cx="582613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写真③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3506788" y="2549525"/>
            <a:ext cx="582612" cy="21431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写真②</a:t>
            </a: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7632700" y="433388"/>
            <a:ext cx="58102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写真①</a:t>
            </a: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689850" y="4589463"/>
            <a:ext cx="582613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写真③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632700" y="2549525"/>
            <a:ext cx="581025" cy="21431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写真②</a:t>
            </a:r>
          </a:p>
        </p:txBody>
      </p:sp>
      <p:sp>
        <p:nvSpPr>
          <p:cNvPr id="16408" name="Text Box 31"/>
          <p:cNvSpPr txBox="1">
            <a:spLocks noChangeArrowheads="1"/>
          </p:cNvSpPr>
          <p:nvPr/>
        </p:nvSpPr>
        <p:spPr bwMode="auto">
          <a:xfrm>
            <a:off x="488950" y="2411413"/>
            <a:ext cx="9072563" cy="193833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・写真の撮影箇所を「平面図</a:t>
            </a: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５頁</a:t>
            </a: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」に図示してください。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・異なるアングルで複数枚添付願います。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・前後の写真はできる限り同一箇所・方向から撮影したものとしてください。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・写真の枚数、大きさは自由です。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・スライド２枚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以内で作成してください。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3340100" y="6430963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35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793750" y="3644900"/>
            <a:ext cx="8285163" cy="2592388"/>
          </a:xfrm>
          <a:prstGeom prst="roundRect">
            <a:avLst>
              <a:gd name="adj" fmla="val 10733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（例）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</a:t>
            </a: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</a:rPr>
              <a:t>・自然災害による被害の軽減（災害時の代替機能の確保など）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</a:t>
            </a: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</a:rPr>
              <a:t>交通の安全の確保（交通事故件数、生活道路における交通量）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・交通サービス水準の向上（公共交通機関の本数増加など）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・生活利便性の向上（主要施設へのアクセス性の向上、人口増加など）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・生産の増加（企業立地件数の増加など）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・需要の増加（利用者数、観光収入の増加など）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・流通・交通の活性化（アクセス時間、所要時間の短縮など）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・賑わいの創出（広場等を活用したイベントの実施など）</a:t>
            </a:r>
            <a:endParaRPr lang="en-US" altLang="ja-JP" sz="1900" dirty="0">
              <a:solidFill>
                <a:srgbClr val="FF0000"/>
              </a:solidFill>
              <a:latin typeface="+mj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60388" y="692150"/>
            <a:ext cx="3024187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事業効果アピール資料</a:t>
            </a:r>
          </a:p>
        </p:txBody>
      </p:sp>
      <p:sp>
        <p:nvSpPr>
          <p:cNvPr id="18436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EB8C0E2-52D6-4B1A-AA76-5109696480E6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8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7" name="スライド番号プレースホルダー 1"/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8" name="Text Box 370"/>
          <p:cNvSpPr txBox="1">
            <a:spLocks noChangeArrowheads="1"/>
          </p:cNvSpPr>
          <p:nvPr/>
        </p:nvSpPr>
        <p:spPr bwMode="auto">
          <a:xfrm>
            <a:off x="560388" y="1225550"/>
            <a:ext cx="8629650" cy="22463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・写真やグラフ等を積極的に用いて、事業効果をアピールしてください。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・定量的な効果だけでなく、定性的な効果も記載してください。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・スライド３枚以内で作成してください。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・フォーマットは問いません。背景色は白地のままにしてください。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35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60388" y="692150"/>
            <a:ext cx="3313112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苦労や工夫等アピール資料</a:t>
            </a:r>
          </a:p>
        </p:txBody>
      </p:sp>
      <p:sp>
        <p:nvSpPr>
          <p:cNvPr id="20483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E96A7C8C-9555-49AE-B0AE-1EE370A7E138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9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777875" y="3479800"/>
            <a:ext cx="6191250" cy="1820863"/>
          </a:xfrm>
          <a:prstGeom prst="roundRect">
            <a:avLst>
              <a:gd name="adj" fmla="val 10733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（例）</a:t>
            </a:r>
            <a:endParaRPr lang="en-US" altLang="ja-JP" sz="18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・合意形成の取組状況</a:t>
            </a:r>
          </a:p>
          <a:p>
            <a:pPr algn="l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地権者数　○○人</a:t>
            </a:r>
            <a:endParaRPr lang="en-US" altLang="ja-JP" sz="18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地元協議会等　○○まちづくり協議会、○○町内会</a:t>
            </a:r>
            <a:endParaRPr lang="en-US" altLang="ja-JP" sz="18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</p:txBody>
      </p:sp>
      <p:sp>
        <p:nvSpPr>
          <p:cNvPr id="20485" name="スライド番号プレースホルダー 1"/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6" name="Text Box 370"/>
          <p:cNvSpPr txBox="1">
            <a:spLocks noChangeArrowheads="1"/>
          </p:cNvSpPr>
          <p:nvPr/>
        </p:nvSpPr>
        <p:spPr bwMode="auto">
          <a:xfrm>
            <a:off x="344488" y="1511300"/>
            <a:ext cx="9145587" cy="17843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・事業過程における苦労や工夫を、写真や図面を使用してアピールして下さい。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・スライド２枚以内で作成してください。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・フォーマットは問いません。背景色は白地のままにしてください。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35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エレメント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アング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5775</TotalTime>
  <Words>1440</Words>
  <Application>Microsoft Office PowerPoint</Application>
  <PresentationFormat>A4 210 x 297 mm</PresentationFormat>
  <Paragraphs>207</Paragraphs>
  <Slides>11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2" baseType="lpstr">
      <vt:lpstr>Times New Roman</vt:lpstr>
      <vt:lpstr>HGS創英角ﾎﾟｯﾌﾟ体</vt:lpstr>
      <vt:lpstr>Arial</vt:lpstr>
      <vt:lpstr>Franklin Gothic Medium</vt:lpstr>
      <vt:lpstr>Franklin Gothic Book</vt:lpstr>
      <vt:lpstr>ＭＳ Ｐ明朝</vt:lpstr>
      <vt:lpstr>ＭＳ Ｐゴシック</vt:lpstr>
      <vt:lpstr>HG丸ｺﾞｼｯｸM-PRO</vt:lpstr>
      <vt:lpstr>HGP創英角ﾎﾟｯﾌﾟ体</vt:lpstr>
      <vt:lpstr>HG創英角ｺﾞｼｯｸUB</vt:lpstr>
      <vt:lpstr>Office ​​テーマ</vt:lpstr>
      <vt:lpstr>事 業 概 要</vt:lpstr>
      <vt:lpstr>事　業　位　置　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東京都</dc:creator>
  <cp:lastModifiedBy>大久保 寿里</cp:lastModifiedBy>
  <cp:revision>312</cp:revision>
  <cp:lastPrinted>2022-08-17T08:19:23Z</cp:lastPrinted>
  <dcterms:created xsi:type="dcterms:W3CDTF">1601-01-01T00:00:00Z</dcterms:created>
  <dcterms:modified xsi:type="dcterms:W3CDTF">2022-09-07T02:27:27Z</dcterms:modified>
</cp:coreProperties>
</file>