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</p:sldMasterIdLst>
  <p:notesMasterIdLst>
    <p:notesMasterId r:id="rId13"/>
  </p:notesMasterIdLst>
  <p:handoutMasterIdLst>
    <p:handoutMasterId r:id="rId14"/>
  </p:handoutMasterIdLst>
  <p:sldIdLst>
    <p:sldId id="279" r:id="rId2"/>
    <p:sldId id="263" r:id="rId3"/>
    <p:sldId id="285" r:id="rId4"/>
    <p:sldId id="268" r:id="rId5"/>
    <p:sldId id="273" r:id="rId6"/>
    <p:sldId id="284" r:id="rId7"/>
    <p:sldId id="265" r:id="rId8"/>
    <p:sldId id="280" r:id="rId9"/>
    <p:sldId id="283" r:id="rId10"/>
    <p:sldId id="282" r:id="rId11"/>
    <p:sldId id="286" r:id="rId12"/>
  </p:sldIdLst>
  <p:sldSz cx="9906000" cy="6858000" type="A4"/>
  <p:notesSz cx="9929813" cy="6799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FFCC"/>
    <a:srgbClr val="F0FFD7"/>
    <a:srgbClr val="FFCCFF"/>
    <a:srgbClr val="CCFFFF"/>
    <a:srgbClr val="D60093"/>
    <a:srgbClr val="FF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59" autoAdjust="0"/>
    <p:restoredTop sz="94521" autoAdjust="0"/>
  </p:normalViewPr>
  <p:slideViewPr>
    <p:cSldViewPr>
      <p:cViewPr varScale="1">
        <p:scale>
          <a:sx n="83" d="100"/>
          <a:sy n="83" d="100"/>
        </p:scale>
        <p:origin x="1320" y="6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7" d="100"/>
          <a:sy n="117" d="100"/>
        </p:scale>
        <p:origin x="20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3DAD9BE-9B77-4729-BEBD-054AC4F04C7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908925" y="158750"/>
            <a:ext cx="20208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　　　　</a:t>
            </a:r>
            <a:r>
              <a:rPr lang="en-US" altLang="ja-JP"/>
              <a:t>―</a:t>
            </a:r>
            <a:r>
              <a:rPr lang="ja-JP" altLang="en-US"/>
              <a:t>　事業名　</a:t>
            </a:r>
            <a:r>
              <a:rPr lang="en-US" altLang="ja-JP"/>
              <a:t>―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7D7E6BD-DBA7-4490-99A1-AF52B4347A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4513" y="6457950"/>
            <a:ext cx="4303712" cy="3413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C03343-A184-4255-BFFB-8CB1B286919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49A1872-69CF-4195-A88E-3D44E8D99F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―</a:t>
            </a:r>
            <a:r>
              <a:rPr lang="ja-JP" altLang="en-US"/>
              <a:t>　事業名　</a:t>
            </a:r>
            <a:r>
              <a:rPr lang="en-US" altLang="ja-JP"/>
              <a:t>―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59A5AD2-4523-4D31-90D2-49B9EEF0648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3712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74720AA-BF81-4D0B-96E5-849AC267E38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128963" y="512763"/>
            <a:ext cx="3679825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6212B6E0-5452-4B1F-8EC6-F3B2ECA50EB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5363" y="3228975"/>
            <a:ext cx="7942262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E2A0CA7B-F8F3-461F-AA6F-85B06AB9E0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950"/>
            <a:ext cx="43053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全国街路事業促進協議会　第</a:t>
            </a:r>
            <a:r>
              <a:rPr lang="en-US" altLang="ja-JP"/>
              <a:t>30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0447AB2E-AE66-4CB1-BBB0-7A17775ED6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513" y="6457950"/>
            <a:ext cx="43037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6" tIns="45657" rIns="91316" bIns="4565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fld id="{6A8FE7D5-F762-4A99-BC1D-4E6CF1641D6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4014F50A-293E-4DB5-9699-C17A1F493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E4FEFE5A-221C-47AA-9A6B-52C4A078B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5124" name="ヘッダー プレースホルダー 1">
            <a:extLst>
              <a:ext uri="{FF2B5EF4-FFF2-40B4-BE49-F238E27FC236}">
                <a16:creationId xmlns:a16="http://schemas.microsoft.com/office/drawing/2014/main" id="{6325C0AF-A76B-433E-9F69-36B47575B3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B6587D2-2EDC-4F0A-9D2E-B80ABAE5493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77DCB45-A1FD-4574-84E2-44667BF6CB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23556" name="ヘッダー プレースホルダー 1">
            <a:extLst>
              <a:ext uri="{FF2B5EF4-FFF2-40B4-BE49-F238E27FC236}">
                <a16:creationId xmlns:a16="http://schemas.microsoft.com/office/drawing/2014/main" id="{C9403971-B11C-4793-9002-C34154BF22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8A2A4177-35C1-4F75-9838-68424C0B38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4F69811B-69E4-47C0-AB98-E1115EE7B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7172" name="ヘッダー プレースホルダー 3">
            <a:extLst>
              <a:ext uri="{FF2B5EF4-FFF2-40B4-BE49-F238E27FC236}">
                <a16:creationId xmlns:a16="http://schemas.microsoft.com/office/drawing/2014/main" id="{4C07792F-F3AE-4492-80ED-7EF06F4D7E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>
            <a:extLst>
              <a:ext uri="{FF2B5EF4-FFF2-40B4-BE49-F238E27FC236}">
                <a16:creationId xmlns:a16="http://schemas.microsoft.com/office/drawing/2014/main" id="{1310B5F8-89FA-4088-B594-BC2813A10F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ノート プレースホルダー 2">
            <a:extLst>
              <a:ext uri="{FF2B5EF4-FFF2-40B4-BE49-F238E27FC236}">
                <a16:creationId xmlns:a16="http://schemas.microsoft.com/office/drawing/2014/main" id="{B00BB23D-31B0-4421-BCF0-73CF0CC9F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9220" name="ヘッダー プレースホルダー 1">
            <a:extLst>
              <a:ext uri="{FF2B5EF4-FFF2-40B4-BE49-F238E27FC236}">
                <a16:creationId xmlns:a16="http://schemas.microsoft.com/office/drawing/2014/main" id="{79F76B89-1EC7-4F6E-9A3E-A9B342B9D4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ー 1">
            <a:extLst>
              <a:ext uri="{FF2B5EF4-FFF2-40B4-BE49-F238E27FC236}">
                <a16:creationId xmlns:a16="http://schemas.microsoft.com/office/drawing/2014/main" id="{CF9AD6F2-4FB8-4764-9F48-EB6B2C1B3E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ノート プレースホルダー 2">
            <a:extLst>
              <a:ext uri="{FF2B5EF4-FFF2-40B4-BE49-F238E27FC236}">
                <a16:creationId xmlns:a16="http://schemas.microsoft.com/office/drawing/2014/main" id="{EF98A4C1-A146-48B9-9434-345F40B87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11268" name="ヘッダー プレースホルダー 1">
            <a:extLst>
              <a:ext uri="{FF2B5EF4-FFF2-40B4-BE49-F238E27FC236}">
                <a16:creationId xmlns:a16="http://schemas.microsoft.com/office/drawing/2014/main" id="{D5FBF63C-4F05-4275-BABC-539EB826CB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 イメージ プレースホルダー 1">
            <a:extLst>
              <a:ext uri="{FF2B5EF4-FFF2-40B4-BE49-F238E27FC236}">
                <a16:creationId xmlns:a16="http://schemas.microsoft.com/office/drawing/2014/main" id="{8A06DF9A-4F83-410F-9AE8-D7A532351B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ノート プレースホルダー 2">
            <a:extLst>
              <a:ext uri="{FF2B5EF4-FFF2-40B4-BE49-F238E27FC236}">
                <a16:creationId xmlns:a16="http://schemas.microsoft.com/office/drawing/2014/main" id="{8366B145-5064-41CB-86FF-4A2CADCF6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13316" name="ヘッダー プレースホルダー 1">
            <a:extLst>
              <a:ext uri="{FF2B5EF4-FFF2-40B4-BE49-F238E27FC236}">
                <a16:creationId xmlns:a16="http://schemas.microsoft.com/office/drawing/2014/main" id="{235E966E-18C2-41C8-9B78-85915F9629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>
            <a:extLst>
              <a:ext uri="{FF2B5EF4-FFF2-40B4-BE49-F238E27FC236}">
                <a16:creationId xmlns:a16="http://schemas.microsoft.com/office/drawing/2014/main" id="{B92E3817-4587-49D9-A0CC-05ADE508E77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ノート プレースホルダー 2">
            <a:extLst>
              <a:ext uri="{FF2B5EF4-FFF2-40B4-BE49-F238E27FC236}">
                <a16:creationId xmlns:a16="http://schemas.microsoft.com/office/drawing/2014/main" id="{26875AC9-E050-4B43-BD10-D036CD17D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15364" name="ヘッダー プレースホルダー 1">
            <a:extLst>
              <a:ext uri="{FF2B5EF4-FFF2-40B4-BE49-F238E27FC236}">
                <a16:creationId xmlns:a16="http://schemas.microsoft.com/office/drawing/2014/main" id="{ABD75545-99A9-4DC5-AFD2-E8290ABC53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>
            <a:extLst>
              <a:ext uri="{FF2B5EF4-FFF2-40B4-BE49-F238E27FC236}">
                <a16:creationId xmlns:a16="http://schemas.microsoft.com/office/drawing/2014/main" id="{A20DC1A9-2C4B-43BD-BBC5-83878131E5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ノート プレースホルダー 2">
            <a:extLst>
              <a:ext uri="{FF2B5EF4-FFF2-40B4-BE49-F238E27FC236}">
                <a16:creationId xmlns:a16="http://schemas.microsoft.com/office/drawing/2014/main" id="{C2E78CC7-EC6D-4CD4-933B-577B5233D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/>
          </a:p>
        </p:txBody>
      </p:sp>
      <p:sp>
        <p:nvSpPr>
          <p:cNvPr id="17412" name="ヘッダー プレースホルダー 1">
            <a:extLst>
              <a:ext uri="{FF2B5EF4-FFF2-40B4-BE49-F238E27FC236}">
                <a16:creationId xmlns:a16="http://schemas.microsoft.com/office/drawing/2014/main" id="{9B3C94CC-8BA0-4CA5-8CEC-754C0D3A35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556DEA7-EB3A-4E5F-AF74-DD821E178D4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6D7B9A7-3451-4AFD-A608-B04B499394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19460" name="ヘッダー プレースホルダー 1">
            <a:extLst>
              <a:ext uri="{FF2B5EF4-FFF2-40B4-BE49-F238E27FC236}">
                <a16:creationId xmlns:a16="http://schemas.microsoft.com/office/drawing/2014/main" id="{2E5E1ABA-1F0F-4C25-916C-F7427546FE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1C54594-4F42-43FA-82A1-337DF32854C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ACA713C-4CC9-406A-90C0-D8ABF418D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21508" name="ヘッダー プレースホルダー 1">
            <a:extLst>
              <a:ext uri="{FF2B5EF4-FFF2-40B4-BE49-F238E27FC236}">
                <a16:creationId xmlns:a16="http://schemas.microsoft.com/office/drawing/2014/main" id="{50EFDD69-DD7F-4E1A-86E9-6257019A2F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0F1283-0AE1-4F4B-9199-D8165F7A2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A8D0-B411-4587-9782-65CEC85DD281}" type="datetime1">
              <a:rPr lang="ja-JP" altLang="en-US"/>
              <a:pPr>
                <a:defRPr/>
              </a:pPr>
              <a:t>2021/9/10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8DA0B1-D224-4205-84FF-5296B4271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F39B7E-DC17-4952-800E-9B1A6EFA8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0085D-E778-4305-B100-CDA911C212D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427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73AD14-3670-4345-9947-2DC3FC470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BCC6F-8767-4422-B689-62E19C24D5E8}" type="datetime1">
              <a:rPr lang="ja-JP" altLang="en-US"/>
              <a:pPr>
                <a:defRPr/>
              </a:pPr>
              <a:t>2021/9/10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A17C72-9652-4CDF-810C-5EC4768BF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C0CCAE-D606-4D15-AB56-F26EB299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F0643-EB21-4E3B-8DE2-BEFE0CB1C3E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601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875"/>
            <a:ext cx="1671638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7" y="396875"/>
            <a:ext cx="4849813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E6AD5E-F69B-4626-BB54-9DFF155BF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8914B-5850-4BA1-B1F1-29A203BDD833}" type="datetime1">
              <a:rPr lang="ja-JP" altLang="en-US"/>
              <a:pPr>
                <a:defRPr/>
              </a:pPr>
              <a:t>2021/9/10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41269F-8EE8-403D-9EC9-BB41FFAD0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27C162-ED76-460C-B187-CA9889096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0016C-7616-4539-97DE-DBD86D9BEEA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2107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852B3C-7114-4E5D-9FF9-CAB05AC3D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07503-5C55-4764-B44C-03B5BADEFCB8}" type="datetime1">
              <a:rPr lang="ja-JP" altLang="en-US"/>
              <a:pPr>
                <a:defRPr/>
              </a:pPr>
              <a:t>2021/9/10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6A4208-C641-4A6F-B935-732747B9C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ABB9FC-534F-46D7-9649-E5A6D9AFE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1648-0D60-4F9D-8F37-02CF9D7D44C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6123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007628-4E32-4128-97C9-82263C55B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5381B-F7D3-4737-A13C-F58168B79AB2}" type="datetime1">
              <a:rPr lang="ja-JP" altLang="en-US"/>
              <a:pPr>
                <a:defRPr/>
              </a:pPr>
              <a:t>2021/9/10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43CA2B-2ED0-48A1-BAA4-1A37764B6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2097D1-8A27-41A3-90FC-F367B6560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1B025-B64D-46A0-BBF0-8A089AA8FBE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650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7" y="2311402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97302" y="2311402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498A505-E533-4114-90C5-E99A8A941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EBA22-FD0B-40F3-A78F-3840E42610D7}" type="datetime1">
              <a:rPr lang="ja-JP" altLang="en-US"/>
              <a:pPr>
                <a:defRPr/>
              </a:pPr>
              <a:t>2021/9/10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F6D57BC-C69C-4417-98E8-77FD3985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4DD67A0-5F08-4A19-A5CC-E5ECCE682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F69F9-BB2B-460D-BA17-2E368AF4B0A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210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31058FB-7BE7-425D-94C0-60631B38D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442EF-3A2F-4189-83EB-988003DF8E72}" type="datetime1">
              <a:rPr lang="ja-JP" altLang="en-US"/>
              <a:pPr>
                <a:defRPr/>
              </a:pPr>
              <a:t>2021/9/10</a:t>
            </a:fld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B159BDD3-1761-4FF0-8A53-739F56683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63F57F44-C34B-4968-B860-B7312871E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B792E-80A9-4C82-8DC6-060B0B000D4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694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4AB00DE-76BC-4757-ABEF-D7690D8F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86193-6F37-4EDC-B3C0-B39A6F1ACF70}" type="datetime1">
              <a:rPr lang="ja-JP" altLang="en-US"/>
              <a:pPr>
                <a:defRPr/>
              </a:pPr>
              <a:t>2021/9/10</a:t>
            </a:fld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FA381140-7823-42B8-BECB-9F5C20BC0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1B6156D-91D4-4AA3-8CFF-6704C55B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8BDA6-D99B-4497-95E0-40FECD7D60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152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1A5CE825-1A76-4DF2-9141-16E1547B5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736BF-074F-4A80-93DD-3B25ED8E89D9}" type="datetime1">
              <a:rPr lang="ja-JP" altLang="en-US"/>
              <a:pPr>
                <a:defRPr/>
              </a:pPr>
              <a:t>2021/9/10</a:t>
            </a:fld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530FE0B-8279-4790-BD30-07EFFD129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CA44BD2-1E66-48A3-ADFB-EDED931FE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503A-A96F-45F2-93B9-CBF8C1A4452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33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2E10427-C216-422E-9C7A-02CB01A86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81320-884B-4AB2-9198-E9DDED973B89}" type="datetime1">
              <a:rPr lang="ja-JP" altLang="en-US"/>
              <a:pPr>
                <a:defRPr/>
              </a:pPr>
              <a:t>2021/9/10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5C77644-108E-4313-8D2E-9DEBB0E3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30429F5-9841-4C4F-9363-B8752C721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01084-4391-434B-BF7A-DF887763A64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842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84271F1-AF82-41F4-BA18-C8B6422C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347DC-164A-4F92-AA1E-7CB90DCEB5BC}" type="datetime1">
              <a:rPr lang="ja-JP" altLang="en-US"/>
              <a:pPr>
                <a:defRPr/>
              </a:pPr>
              <a:t>2021/9/10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3FBA0E-6679-4BE9-B7BD-BAC830010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1242F3A-50D5-4BCC-A5EF-DD9A74A36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0CBAB-3960-4EAE-8413-AB3BDB8CB26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733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58531346-FEBF-47B7-B68C-1FB8AD1DBE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539AD967-7F84-4D1A-B201-B8A61DB863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C4C8A4-4856-40A5-81F7-D40B6CB23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D59728C-C77D-42C0-A5D6-DDF152BD2EAA}" type="datetime1">
              <a:rPr lang="ja-JP" altLang="en-US"/>
              <a:pPr>
                <a:defRPr/>
              </a:pPr>
              <a:t>2021/9/10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AE24AF-39DD-4A8C-8326-B89733412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2C746E-B2C0-4BE3-B01E-C877BE76A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fld id="{36D78336-760B-4B00-BD7A-0FBF1EDA29BE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isokkyo.jp/concours/concours-33-2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33820716-91D4-4E44-B4E9-DCE1987A1502}"/>
              </a:ext>
            </a:extLst>
          </p:cNvPr>
          <p:cNvGraphicFramePr>
            <a:graphicFrameLocks noGrp="1"/>
          </p:cNvGraphicFramePr>
          <p:nvPr/>
        </p:nvGraphicFramePr>
        <p:xfrm>
          <a:off x="393700" y="1555750"/>
          <a:ext cx="8880475" cy="4808539"/>
        </p:xfrm>
        <a:graphic>
          <a:graphicData uri="http://schemas.openxmlformats.org/drawingml/2006/table">
            <a:tbl>
              <a:tblPr/>
              <a:tblGrid>
                <a:gridCol w="604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4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971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843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ja-JP" altLang="en-US" sz="7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1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effectLst/>
                          <a:latin typeface="HG丸ｺﾞｼｯｸM-PRO"/>
                        </a:rPr>
                        <a:t>　　　　　　　</a:t>
                      </a: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613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298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事業概要</a:t>
                      </a:r>
                      <a:b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zh-TW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400</a:t>
                      </a: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字</a:t>
                      </a:r>
                      <a:r>
                        <a:rPr lang="ja-JP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以内</a:t>
                      </a: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・書き出しは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『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本事業は・・・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』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とし、施工箇所、実施内容、事業効果等を簡潔に記載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　（過去の表彰事業　ＵＲＬ：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  <a:hlinkClick r:id="rId3"/>
                        </a:rPr>
                        <a:t>http://www.gaisokkyo.jp/concours/concours-33-2/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・文章の語尾は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『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だ・である調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』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で統一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178">
                <a:tc rowSpan="5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事業規模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事業延長（㎞）　　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effectLst/>
                          <a:latin typeface="+mn-ea"/>
                          <a:ea typeface="+mn-ea"/>
                        </a:rPr>
                        <a:t>　約〇．〇㎞　　少数第２位は四捨五入し、少数第１位までの表記としてください。　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8" marR="5378" marT="537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3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HG丸ｺﾞｼｯｸM-PRO"/>
                        </a:rPr>
                        <a:t>幅員（ｍ）</a:t>
                      </a: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effectLst/>
                          <a:latin typeface="HG丸ｺﾞｼｯｸM-PRO"/>
                        </a:rPr>
                        <a:t>　約〇．〇ｍ</a:t>
                      </a:r>
                      <a:endParaRPr lang="en-US" altLang="ja-JP" sz="12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64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5378" marR="5378" marT="5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17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HG丸ｺﾞｼｯｸM-PRO"/>
                        </a:rPr>
                        <a:t>事業期間（和暦）</a:t>
                      </a:r>
                      <a:endParaRPr lang="en-US" altLang="ja-JP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effectLst/>
                          <a:latin typeface="HG丸ｺﾞｼｯｸM-PRO"/>
                        </a:rPr>
                        <a:t>　〇年～〇年</a:t>
                      </a:r>
                      <a:endParaRPr lang="en-US" altLang="ja-JP" sz="12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17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 業 費（億円）</a:t>
                      </a: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effectLst/>
                          <a:latin typeface="+mn-ea"/>
                          <a:ea typeface="+mn-ea"/>
                        </a:rPr>
                        <a:t>　約〇億円　　　少数以下は四捨五入してください。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17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ＵＲＬ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事業に関するホームページを作成している場合は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URL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を記載。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913692"/>
                  </a:ext>
                </a:extLst>
              </a:tr>
            </a:tbl>
          </a:graphicData>
        </a:graphic>
      </p:graphicFrame>
      <p:sp>
        <p:nvSpPr>
          <p:cNvPr id="4136" name="スライド番号プレースホルダー 1">
            <a:extLst>
              <a:ext uri="{FF2B5EF4-FFF2-40B4-BE49-F238E27FC236}">
                <a16:creationId xmlns:a16="http://schemas.microsoft.com/office/drawing/2014/main" id="{8B90D79A-1551-420F-8F4E-9CC13E79A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00564616-7066-4066-916E-EEED4132332A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1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038DE50F-C977-477C-BDC5-E492833AE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34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D8AAA1A7-636A-4D14-8BCE-8A6AA5124AD5}"/>
              </a:ext>
            </a:extLst>
          </p:cNvPr>
          <p:cNvGraphicFramePr>
            <a:graphicFrameLocks noGrp="1"/>
          </p:cNvGraphicFramePr>
          <p:nvPr/>
        </p:nvGraphicFramePr>
        <p:xfrm>
          <a:off x="393700" y="584200"/>
          <a:ext cx="8880475" cy="1692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7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641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応募</a:t>
                      </a:r>
                      <a:r>
                        <a:rPr kumimoji="1" lang="en-US" altLang="ja-JP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endParaRPr kumimoji="1" lang="ja-JP" alt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（事務局入力欄）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54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事業主体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/>
                        <a:t>〇〇県／〇〇市　など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事業箇所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〇〇県〇〇市〇〇町地先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54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応募者名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800" dirty="0"/>
                        <a:t>表彰時の受賞者名となります　（〇〇県〇〇課　など）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89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ふ り が な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0" dirty="0"/>
                        <a:t>事業名称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en-US" altLang="ja-JP" sz="1800" dirty="0"/>
                    </a:p>
                    <a:p>
                      <a:r>
                        <a:rPr kumimoji="1" lang="ja-JP" altLang="en-US" sz="1800" dirty="0"/>
                        <a:t>表彰時の事業名となります。正式名称を記載ください。</a:t>
                      </a:r>
                      <a:endParaRPr kumimoji="1" lang="en-US" altLang="ja-JP" sz="1800" dirty="0"/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92AA1474-ED7C-4EE7-8C75-42A8575F2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3700" y="188913"/>
            <a:ext cx="2211388" cy="325437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 業 概 要</a:t>
            </a:r>
          </a:p>
        </p:txBody>
      </p:sp>
      <p:sp>
        <p:nvSpPr>
          <p:cNvPr id="4162" name="スライド番号プレースホルダー 1">
            <a:extLst>
              <a:ext uri="{FF2B5EF4-FFF2-40B4-BE49-F238E27FC236}">
                <a16:creationId xmlns:a16="http://schemas.microsoft.com/office/drawing/2014/main" id="{CB6DB4F1-6F44-440A-B7B7-D7091C37142F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32C9EEE9-6423-414F-B27F-8C9A7B32B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260350"/>
            <a:ext cx="2519363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受賞歴・報道資料</a:t>
            </a:r>
          </a:p>
        </p:txBody>
      </p:sp>
      <p:sp>
        <p:nvSpPr>
          <p:cNvPr id="22531" name="スライド番号プレースホルダー 1">
            <a:extLst>
              <a:ext uri="{FF2B5EF4-FFF2-40B4-BE49-F238E27FC236}">
                <a16:creationId xmlns:a16="http://schemas.microsoft.com/office/drawing/2014/main" id="{D8497CCF-B258-4EC1-9571-02AB12DEC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AD6EF37-C548-46D1-B802-CE4627E1AA41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10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2" name="Text Box 9">
            <a:extLst>
              <a:ext uri="{FF2B5EF4-FFF2-40B4-BE49-F238E27FC236}">
                <a16:creationId xmlns:a16="http://schemas.microsoft.com/office/drawing/2014/main" id="{1D29619A-78FD-4F31-BB26-C877C41F1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981075"/>
            <a:ext cx="9074150" cy="5111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ja-JP" sz="2400">
                <a:latin typeface="Times New Roman" panose="02020603050405020304" pitchFamily="18" charset="0"/>
              </a:rPr>
              <a:t>新聞記事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ＴＶ報道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　受賞歴　等</a:t>
            </a:r>
            <a:endParaRPr lang="ja-JP" altLang="ja-JP" sz="2400">
              <a:latin typeface="Times New Roman" panose="02020603050405020304" pitchFamily="18" charset="0"/>
            </a:endParaRPr>
          </a:p>
        </p:txBody>
      </p:sp>
      <p:sp>
        <p:nvSpPr>
          <p:cNvPr id="22533" name="スライド番号プレースホルダー 1">
            <a:extLst>
              <a:ext uri="{FF2B5EF4-FFF2-40B4-BE49-F238E27FC236}">
                <a16:creationId xmlns:a16="http://schemas.microsoft.com/office/drawing/2014/main" id="{D67EA6CC-9E21-4155-A64F-F37D0261DB0E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4" name="Text Box 370">
            <a:extLst>
              <a:ext uri="{FF2B5EF4-FFF2-40B4-BE49-F238E27FC236}">
                <a16:creationId xmlns:a16="http://schemas.microsoft.com/office/drawing/2014/main" id="{AC7DC09A-79AB-4D1D-9E0A-B77FD4B86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" y="1268413"/>
            <a:ext cx="8629650" cy="17859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・報道状況や他のコンクール等での受賞歴があれば掲載してください。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・スライド２枚以内で作成してください。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・フォーマットは問いません。背景色は白地のままにしてください。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フッター プレースホルダー 1">
            <a:extLst>
              <a:ext uri="{FF2B5EF4-FFF2-40B4-BE49-F238E27FC236}">
                <a16:creationId xmlns:a16="http://schemas.microsoft.com/office/drawing/2014/main" id="{9D71D4F0-700D-4AB3-A0AF-65F431D3B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34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番号プレースホルダー 5">
            <a:extLst>
              <a:ext uri="{FF2B5EF4-FFF2-40B4-BE49-F238E27FC236}">
                <a16:creationId xmlns:a16="http://schemas.microsoft.com/office/drawing/2014/main" id="{E4FFF893-A4E4-443A-B19D-1DA45B021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1pPr>
            <a:lvl2pPr marL="742950" indent="-28575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2pPr>
            <a:lvl3pPr marL="11430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3pPr>
            <a:lvl4pPr marL="16002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4pPr>
            <a:lvl5pPr marL="2057400" indent="-228600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itchFamily="50" charset="-128"/>
              </a:defRPr>
            </a:lvl9pPr>
          </a:lstStyle>
          <a:p>
            <a:fld id="{C31ACD01-0E98-49C4-879A-A4F30AE2FB42}" type="slidenum">
              <a:rPr lang="ja-JP" altLang="en-US" sz="1200">
                <a:solidFill>
                  <a:srgbClr val="898989"/>
                </a:solidFill>
              </a:rPr>
              <a:pPr/>
              <a:t>11</a:t>
            </a:fld>
            <a:endParaRPr lang="en-US" altLang="ja-JP" sz="1200">
              <a:solidFill>
                <a:srgbClr val="898989"/>
              </a:solidFill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908FDD3E-9DB2-43B3-85B3-355AD838D73B}"/>
              </a:ext>
            </a:extLst>
          </p:cNvPr>
          <p:cNvGraphicFramePr>
            <a:graphicFrameLocks noGrp="1"/>
          </p:cNvGraphicFramePr>
          <p:nvPr/>
        </p:nvGraphicFramePr>
        <p:xfrm>
          <a:off x="530225" y="3644900"/>
          <a:ext cx="8880475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9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資料作成担当部署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担当者名</a:t>
                      </a:r>
                    </a:p>
                  </a:txBody>
                  <a:tcPr marL="91428" marR="91428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○○局〇〇課　／　よこはま　たろう</a:t>
                      </a:r>
                    </a:p>
                  </a:txBody>
                  <a:tcPr marL="91428" marR="91428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9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連絡先　ＴＥＬ</a:t>
                      </a:r>
                    </a:p>
                  </a:txBody>
                  <a:tcPr marL="91428" marR="91428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11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　連絡先　アドレス</a:t>
                      </a:r>
                    </a:p>
                  </a:txBody>
                  <a:tcPr marL="91428" marR="91428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dirty="0" err="1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593" name="Text Box 362">
            <a:extLst>
              <a:ext uri="{FF2B5EF4-FFF2-40B4-BE49-F238E27FC236}">
                <a16:creationId xmlns:a16="http://schemas.microsoft.com/office/drawing/2014/main" id="{F12BD32C-0743-4223-91CD-A95E505F4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8" y="1317625"/>
            <a:ext cx="9505950" cy="1630363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  <a:r>
              <a:rPr lang="ja-JP" altLang="en-US" sz="2000">
                <a:latin typeface="HGP創英角ﾎﾟｯﾌﾟ体" pitchFamily="50" charset="-128"/>
                <a:ea typeface="HGP創英角ﾎﾟｯﾌﾟ体" pitchFamily="50" charset="-128"/>
              </a:rPr>
              <a:t>この資料は公表しません。</a:t>
            </a:r>
            <a:endParaRPr lang="en-US" altLang="ja-JP" sz="200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latin typeface="HGP創英角ﾎﾟｯﾌﾟ体" pitchFamily="50" charset="-128"/>
                <a:ea typeface="HGP創英角ﾎﾟｯﾌﾟ体" pitchFamily="50" charset="-128"/>
              </a:rPr>
              <a:t>　ご担当者様の連絡先を以下に記載して下さい。</a:t>
            </a:r>
            <a:endParaRPr lang="en-US" altLang="ja-JP" sz="200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/>
              <a:t>   事務局からの連絡や審査会の結果を通知しますので、 出来る限り、組織メール等の複数名がメール受信を確認できるアドレスの登録をお願いします。</a:t>
            </a:r>
            <a:endParaRPr lang="en-US" altLang="ja-JP" sz="200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4D104E9-D81C-4A69-89A8-71C0313F9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260350"/>
            <a:ext cx="2519363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1800" b="1" dirty="0">
                <a:latin typeface="+mn-ea"/>
                <a:ea typeface="+mn-ea"/>
              </a:rPr>
              <a:t>【</a:t>
            </a:r>
            <a:r>
              <a:rPr lang="ja-JP" altLang="en-US" sz="1800" b="1" dirty="0">
                <a:latin typeface="+mn-ea"/>
                <a:ea typeface="+mn-ea"/>
              </a:rPr>
              <a:t>担当連絡先</a:t>
            </a:r>
            <a:r>
              <a:rPr lang="en-US" altLang="ja-JP" sz="1800" b="1" dirty="0">
                <a:latin typeface="+mn-ea"/>
                <a:ea typeface="+mn-ea"/>
              </a:rPr>
              <a:t>】</a:t>
            </a:r>
            <a:endParaRPr lang="ja-JP" altLang="en-US" sz="1800" b="1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DB496D9-3FAC-4887-B469-AC44B6B391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5925" y="403225"/>
            <a:ext cx="2211388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　業　位　置　図</a:t>
            </a:r>
          </a:p>
        </p:txBody>
      </p:sp>
      <p:sp>
        <p:nvSpPr>
          <p:cNvPr id="6147" name="Rectangle 43">
            <a:extLst>
              <a:ext uri="{FF2B5EF4-FFF2-40B4-BE49-F238E27FC236}">
                <a16:creationId xmlns:a16="http://schemas.microsoft.com/office/drawing/2014/main" id="{E88F9C2D-0EA5-4B56-9F4B-37DD34874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0" y="909638"/>
            <a:ext cx="11113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Rectangle 44">
            <a:extLst>
              <a:ext uri="{FF2B5EF4-FFF2-40B4-BE49-F238E27FC236}">
                <a16:creationId xmlns:a16="http://schemas.microsoft.com/office/drawing/2014/main" id="{F90107BA-AB21-4647-86E4-96002584E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5363" y="909638"/>
            <a:ext cx="11112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Line 73">
            <a:extLst>
              <a:ext uri="{FF2B5EF4-FFF2-40B4-BE49-F238E27FC236}">
                <a16:creationId xmlns:a16="http://schemas.microsoft.com/office/drawing/2014/main" id="{6E6B3BEB-6985-4065-9CAB-94677E1AF893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909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0" name="Rectangle 74">
            <a:extLst>
              <a:ext uri="{FF2B5EF4-FFF2-40B4-BE49-F238E27FC236}">
                <a16:creationId xmlns:a16="http://schemas.microsoft.com/office/drawing/2014/main" id="{8EE9A428-DC2F-49C1-B457-50A7F6EA6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909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1" name="Line 75">
            <a:extLst>
              <a:ext uri="{FF2B5EF4-FFF2-40B4-BE49-F238E27FC236}">
                <a16:creationId xmlns:a16="http://schemas.microsoft.com/office/drawing/2014/main" id="{0F0F5344-FF84-43DF-AA97-60AD3E2CDF0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052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2" name="Rectangle 76">
            <a:extLst>
              <a:ext uri="{FF2B5EF4-FFF2-40B4-BE49-F238E27FC236}">
                <a16:creationId xmlns:a16="http://schemas.microsoft.com/office/drawing/2014/main" id="{C67E43E7-6C64-4C13-A2AE-8CCAD3124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052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3" name="Line 77">
            <a:extLst>
              <a:ext uri="{FF2B5EF4-FFF2-40B4-BE49-F238E27FC236}">
                <a16:creationId xmlns:a16="http://schemas.microsoft.com/office/drawing/2014/main" id="{8353B6F5-68FF-43B2-82CB-4FB40B40F195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1953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4" name="Rectangle 78">
            <a:extLst>
              <a:ext uri="{FF2B5EF4-FFF2-40B4-BE49-F238E27FC236}">
                <a16:creationId xmlns:a16="http://schemas.microsoft.com/office/drawing/2014/main" id="{EDEAE5ED-929E-43C2-8CDB-BB8CEBC85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1953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5" name="Line 79">
            <a:extLst>
              <a:ext uri="{FF2B5EF4-FFF2-40B4-BE49-F238E27FC236}">
                <a16:creationId xmlns:a16="http://schemas.microsoft.com/office/drawing/2014/main" id="{8CCCB13B-256F-4324-92C7-282F313F4829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3382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6" name="Rectangle 80">
            <a:extLst>
              <a:ext uri="{FF2B5EF4-FFF2-40B4-BE49-F238E27FC236}">
                <a16:creationId xmlns:a16="http://schemas.microsoft.com/office/drawing/2014/main" id="{67B61F99-681C-4F58-AAE8-A6F1F8988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3382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7" name="Line 81">
            <a:extLst>
              <a:ext uri="{FF2B5EF4-FFF2-40B4-BE49-F238E27FC236}">
                <a16:creationId xmlns:a16="http://schemas.microsoft.com/office/drawing/2014/main" id="{2F28E4F6-7000-4FC6-B01B-F17853B3C5B8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4811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8" name="Rectangle 82">
            <a:extLst>
              <a:ext uri="{FF2B5EF4-FFF2-40B4-BE49-F238E27FC236}">
                <a16:creationId xmlns:a16="http://schemas.microsoft.com/office/drawing/2014/main" id="{EAAD3607-0339-41FF-B7D3-968B61137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4811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9" name="Line 83">
            <a:extLst>
              <a:ext uri="{FF2B5EF4-FFF2-40B4-BE49-F238E27FC236}">
                <a16:creationId xmlns:a16="http://schemas.microsoft.com/office/drawing/2014/main" id="{A8910542-2A40-452E-A91F-108CF5E3AD56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6240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0" name="Rectangle 84">
            <a:extLst>
              <a:ext uri="{FF2B5EF4-FFF2-40B4-BE49-F238E27FC236}">
                <a16:creationId xmlns:a16="http://schemas.microsoft.com/office/drawing/2014/main" id="{3F294733-8FD4-45FA-906D-AD3F29BCC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6240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1" name="Line 85">
            <a:extLst>
              <a:ext uri="{FF2B5EF4-FFF2-40B4-BE49-F238E27FC236}">
                <a16:creationId xmlns:a16="http://schemas.microsoft.com/office/drawing/2014/main" id="{F9829771-D8BF-4DE6-B435-05A2FB8B9E7F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7668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2" name="Rectangle 86">
            <a:extLst>
              <a:ext uri="{FF2B5EF4-FFF2-40B4-BE49-F238E27FC236}">
                <a16:creationId xmlns:a16="http://schemas.microsoft.com/office/drawing/2014/main" id="{4F690A9E-0189-45C7-9D94-936D7A225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7668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3" name="Line 87">
            <a:extLst>
              <a:ext uri="{FF2B5EF4-FFF2-40B4-BE49-F238E27FC236}">
                <a16:creationId xmlns:a16="http://schemas.microsoft.com/office/drawing/2014/main" id="{AB1322DD-685D-462F-8F2C-90CA73A3C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9097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4" name="Rectangle 88">
            <a:extLst>
              <a:ext uri="{FF2B5EF4-FFF2-40B4-BE49-F238E27FC236}">
                <a16:creationId xmlns:a16="http://schemas.microsoft.com/office/drawing/2014/main" id="{5CC88231-11FC-496F-BDE8-88AFB5C96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9097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5" name="Line 89">
            <a:extLst>
              <a:ext uri="{FF2B5EF4-FFF2-40B4-BE49-F238E27FC236}">
                <a16:creationId xmlns:a16="http://schemas.microsoft.com/office/drawing/2014/main" id="{58EF0AB3-0511-45BA-A01A-06E801C2E110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052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6" name="Rectangle 90">
            <a:extLst>
              <a:ext uri="{FF2B5EF4-FFF2-40B4-BE49-F238E27FC236}">
                <a16:creationId xmlns:a16="http://schemas.microsoft.com/office/drawing/2014/main" id="{11DF247F-A669-437F-B723-BAE849DA9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052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7" name="Line 91">
            <a:extLst>
              <a:ext uri="{FF2B5EF4-FFF2-40B4-BE49-F238E27FC236}">
                <a16:creationId xmlns:a16="http://schemas.microsoft.com/office/drawing/2014/main" id="{BE92F4AB-7AA4-495A-8F66-7FE9309416C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195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8" name="Rectangle 92">
            <a:extLst>
              <a:ext uri="{FF2B5EF4-FFF2-40B4-BE49-F238E27FC236}">
                <a16:creationId xmlns:a16="http://schemas.microsoft.com/office/drawing/2014/main" id="{9DC917B8-E814-4853-A665-2379E0F80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195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9" name="Line 93">
            <a:extLst>
              <a:ext uri="{FF2B5EF4-FFF2-40B4-BE49-F238E27FC236}">
                <a16:creationId xmlns:a16="http://schemas.microsoft.com/office/drawing/2014/main" id="{8E38FDEF-8F97-45A6-BFF7-F90CAA44CA13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3383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0" name="Rectangle 94">
            <a:extLst>
              <a:ext uri="{FF2B5EF4-FFF2-40B4-BE49-F238E27FC236}">
                <a16:creationId xmlns:a16="http://schemas.microsoft.com/office/drawing/2014/main" id="{8A258C61-12E8-4FE8-BAFD-D0718469B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3383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1" name="Line 95">
            <a:extLst>
              <a:ext uri="{FF2B5EF4-FFF2-40B4-BE49-F238E27FC236}">
                <a16:creationId xmlns:a16="http://schemas.microsoft.com/office/drawing/2014/main" id="{FD4DC74A-BBDF-4B3E-91C4-4D5500A4F54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4812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2" name="Rectangle 96">
            <a:extLst>
              <a:ext uri="{FF2B5EF4-FFF2-40B4-BE49-F238E27FC236}">
                <a16:creationId xmlns:a16="http://schemas.microsoft.com/office/drawing/2014/main" id="{EEC6103F-0112-466F-9839-D470A41D2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4812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3" name="Line 97">
            <a:extLst>
              <a:ext uri="{FF2B5EF4-FFF2-40B4-BE49-F238E27FC236}">
                <a16:creationId xmlns:a16="http://schemas.microsoft.com/office/drawing/2014/main" id="{187718FF-5391-44FC-AB41-031EAE115398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6241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4" name="Rectangle 98">
            <a:extLst>
              <a:ext uri="{FF2B5EF4-FFF2-40B4-BE49-F238E27FC236}">
                <a16:creationId xmlns:a16="http://schemas.microsoft.com/office/drawing/2014/main" id="{DE8159FE-25C1-424D-8014-3283E618A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6241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5" name="Line 99">
            <a:extLst>
              <a:ext uri="{FF2B5EF4-FFF2-40B4-BE49-F238E27FC236}">
                <a16:creationId xmlns:a16="http://schemas.microsoft.com/office/drawing/2014/main" id="{832B9038-42C3-4FA0-A080-0E1C3C74F4F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7670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6" name="Rectangle 100">
            <a:extLst>
              <a:ext uri="{FF2B5EF4-FFF2-40B4-BE49-F238E27FC236}">
                <a16:creationId xmlns:a16="http://schemas.microsoft.com/office/drawing/2014/main" id="{BB97F056-AC2C-4609-9F29-F6E806B39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7670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7" name="Line 101">
            <a:extLst>
              <a:ext uri="{FF2B5EF4-FFF2-40B4-BE49-F238E27FC236}">
                <a16:creationId xmlns:a16="http://schemas.microsoft.com/office/drawing/2014/main" id="{2C3601C9-E2E7-48CA-AB9D-697FBCEC417F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9098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8" name="Rectangle 102">
            <a:extLst>
              <a:ext uri="{FF2B5EF4-FFF2-40B4-BE49-F238E27FC236}">
                <a16:creationId xmlns:a16="http://schemas.microsoft.com/office/drawing/2014/main" id="{C7B503C9-4102-4E16-9CE8-00FA2736D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9098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9" name="Line 103">
            <a:extLst>
              <a:ext uri="{FF2B5EF4-FFF2-40B4-BE49-F238E27FC236}">
                <a16:creationId xmlns:a16="http://schemas.microsoft.com/office/drawing/2014/main" id="{7207F114-00DA-4F12-9202-2E322CA4F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0527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0" name="Rectangle 104">
            <a:extLst>
              <a:ext uri="{FF2B5EF4-FFF2-40B4-BE49-F238E27FC236}">
                <a16:creationId xmlns:a16="http://schemas.microsoft.com/office/drawing/2014/main" id="{85047EBF-E713-407D-B20B-1F7503E75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0527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1" name="Line 105">
            <a:extLst>
              <a:ext uri="{FF2B5EF4-FFF2-40B4-BE49-F238E27FC236}">
                <a16:creationId xmlns:a16="http://schemas.microsoft.com/office/drawing/2014/main" id="{0E093090-E0D6-4CB1-823F-A71CC2A15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195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2" name="Rectangle 106">
            <a:extLst>
              <a:ext uri="{FF2B5EF4-FFF2-40B4-BE49-F238E27FC236}">
                <a16:creationId xmlns:a16="http://schemas.microsoft.com/office/drawing/2014/main" id="{13E5E484-B3B6-42A5-B36F-DD058AFE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195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3" name="Line 107">
            <a:extLst>
              <a:ext uri="{FF2B5EF4-FFF2-40B4-BE49-F238E27FC236}">
                <a16:creationId xmlns:a16="http://schemas.microsoft.com/office/drawing/2014/main" id="{5217244D-3856-4142-BC97-DE6BF381EAC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338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4" name="Rectangle 108">
            <a:extLst>
              <a:ext uri="{FF2B5EF4-FFF2-40B4-BE49-F238E27FC236}">
                <a16:creationId xmlns:a16="http://schemas.microsoft.com/office/drawing/2014/main" id="{99E897F0-3D9C-4F77-B92D-4BD69A6A7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338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5" name="Line 109">
            <a:extLst>
              <a:ext uri="{FF2B5EF4-FFF2-40B4-BE49-F238E27FC236}">
                <a16:creationId xmlns:a16="http://schemas.microsoft.com/office/drawing/2014/main" id="{C4DD1DDB-0C86-42F4-A953-7FA5927AC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476625"/>
            <a:ext cx="0" cy="4763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6" name="Rectangle 110">
            <a:extLst>
              <a:ext uri="{FF2B5EF4-FFF2-40B4-BE49-F238E27FC236}">
                <a16:creationId xmlns:a16="http://schemas.microsoft.com/office/drawing/2014/main" id="{CD702EC2-52A7-4D38-801A-F747F6B3E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476625"/>
            <a:ext cx="9525" cy="95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7" name="Rectangle 210">
            <a:extLst>
              <a:ext uri="{FF2B5EF4-FFF2-40B4-BE49-F238E27FC236}">
                <a16:creationId xmlns:a16="http://schemas.microsoft.com/office/drawing/2014/main" id="{7732C613-DE28-473E-B3B7-7FDEA3DF7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1263" y="701675"/>
            <a:ext cx="7937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8" name="Rectangle 211">
            <a:extLst>
              <a:ext uri="{FF2B5EF4-FFF2-40B4-BE49-F238E27FC236}">
                <a16:creationId xmlns:a16="http://schemas.microsoft.com/office/drawing/2014/main" id="{526CCBE7-987B-4CFD-8705-F65C98330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5800" y="701675"/>
            <a:ext cx="9525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9" name="Line 212">
            <a:extLst>
              <a:ext uri="{FF2B5EF4-FFF2-40B4-BE49-F238E27FC236}">
                <a16:creationId xmlns:a16="http://schemas.microsoft.com/office/drawing/2014/main" id="{63ED05C4-F211-4006-A699-FD31C75D0C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525" y="35671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0" name="Rectangle 213">
            <a:extLst>
              <a:ext uri="{FF2B5EF4-FFF2-40B4-BE49-F238E27FC236}">
                <a16:creationId xmlns:a16="http://schemas.microsoft.com/office/drawing/2014/main" id="{435D69FC-4742-43C8-B425-DE952A603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" y="3567113"/>
            <a:ext cx="9525" cy="31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1" name="スライド番号プレースホルダー 1">
            <a:extLst>
              <a:ext uri="{FF2B5EF4-FFF2-40B4-BE49-F238E27FC236}">
                <a16:creationId xmlns:a16="http://schemas.microsoft.com/office/drawing/2014/main" id="{578B3633-C050-48A2-93A2-89920A911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FA46F787-23B9-45F4-94C3-FDC5BFA733F8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2" name="スライド番号プレースホルダー 1">
            <a:extLst>
              <a:ext uri="{FF2B5EF4-FFF2-40B4-BE49-F238E27FC236}">
                <a16:creationId xmlns:a16="http://schemas.microsoft.com/office/drawing/2014/main" id="{A622B7B9-9D6C-406A-9AB2-6EDD6AAB21DA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3" name="Text Box 362">
            <a:extLst>
              <a:ext uri="{FF2B5EF4-FFF2-40B4-BE49-F238E27FC236}">
                <a16:creationId xmlns:a16="http://schemas.microsoft.com/office/drawing/2014/main" id="{ABB34E47-CA75-4ADF-A75E-5D0CC360D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213" y="2487613"/>
            <a:ext cx="7908925" cy="178435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・土地勘がなくても事業箇所がわかるような広域図を添付願います。</a:t>
            </a:r>
            <a:endParaRPr lang="en-US" altLang="ja-JP" sz="20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・方位は必ず記入してください。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・主要施設名（駅や道路など）を図中に記入してください。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6194" name="図 55" descr="アイコン&#10;&#10;自動的に生成された説明">
            <a:extLst>
              <a:ext uri="{FF2B5EF4-FFF2-40B4-BE49-F238E27FC236}">
                <a16:creationId xmlns:a16="http://schemas.microsoft.com/office/drawing/2014/main" id="{D47489F4-5F1B-4874-97A7-9E9E38B891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フッター プレースホルダー 1">
            <a:extLst>
              <a:ext uri="{FF2B5EF4-FFF2-40B4-BE49-F238E27FC236}">
                <a16:creationId xmlns:a16="http://schemas.microsoft.com/office/drawing/2014/main" id="{8EB748BC-75CC-4EBD-98B6-F167B92D0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34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842EE0B-A97A-4DB0-B0B1-2346DBA07D38}"/>
              </a:ext>
            </a:extLst>
          </p:cNvPr>
          <p:cNvSpPr txBox="1">
            <a:spLocks noChangeArrowheads="1"/>
          </p:cNvSpPr>
          <p:nvPr/>
        </p:nvSpPr>
        <p:spPr>
          <a:xfrm>
            <a:off x="530225" y="727075"/>
            <a:ext cx="3054350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都市計画図</a:t>
            </a:r>
            <a:r>
              <a:rPr lang="en-US" altLang="ja-JP" sz="1800" b="1" dirty="0">
                <a:latin typeface="+mn-ea"/>
                <a:ea typeface="+mn-ea"/>
              </a:rPr>
              <a:t>(</a:t>
            </a:r>
            <a:r>
              <a:rPr lang="ja-JP" altLang="en-US" sz="1800" b="1" dirty="0">
                <a:latin typeface="+mn-ea"/>
                <a:ea typeface="+mn-ea"/>
              </a:rPr>
              <a:t>用途地域図</a:t>
            </a:r>
            <a:r>
              <a:rPr lang="en-US" altLang="ja-JP" sz="1800" b="1" dirty="0">
                <a:latin typeface="+mn-ea"/>
                <a:ea typeface="+mn-ea"/>
              </a:rPr>
              <a:t>)</a:t>
            </a:r>
            <a:endParaRPr lang="ja-JP" altLang="en-US" sz="1800" b="1" dirty="0">
              <a:latin typeface="+mn-ea"/>
              <a:ea typeface="+mn-ea"/>
            </a:endParaRPr>
          </a:p>
        </p:txBody>
      </p:sp>
      <p:sp>
        <p:nvSpPr>
          <p:cNvPr id="8195" name="スライド番号プレースホルダー 1">
            <a:extLst>
              <a:ext uri="{FF2B5EF4-FFF2-40B4-BE49-F238E27FC236}">
                <a16:creationId xmlns:a16="http://schemas.microsoft.com/office/drawing/2014/main" id="{5D3E49B3-298D-4C6E-B34F-6874A2BC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49853C49-DC20-4C43-9936-EDE17219A4A4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スライド番号プレースホルダー 1">
            <a:extLst>
              <a:ext uri="{FF2B5EF4-FFF2-40B4-BE49-F238E27FC236}">
                <a16:creationId xmlns:a16="http://schemas.microsoft.com/office/drawing/2014/main" id="{09940CA0-0A8E-4D2A-B715-C9174057C2FE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62">
            <a:extLst>
              <a:ext uri="{FF2B5EF4-FFF2-40B4-BE49-F238E27FC236}">
                <a16:creationId xmlns:a16="http://schemas.microsoft.com/office/drawing/2014/main" id="{1A209E2F-0256-44B9-85D1-8EA59BFEE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213" y="2755900"/>
            <a:ext cx="7908925" cy="13239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・方位は必ず記入してください。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・主要施設名（駅や道路など）を図中に記入してください。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" name="フッター プレースホルダー 1">
            <a:extLst>
              <a:ext uri="{FF2B5EF4-FFF2-40B4-BE49-F238E27FC236}">
                <a16:creationId xmlns:a16="http://schemas.microsoft.com/office/drawing/2014/main" id="{954EA575-4046-46CB-819D-D8DDED67D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34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  <p:pic>
        <p:nvPicPr>
          <p:cNvPr id="8199" name="図 55" descr="アイコン&#10;&#10;自動的に生成された説明">
            <a:extLst>
              <a:ext uri="{FF2B5EF4-FFF2-40B4-BE49-F238E27FC236}">
                <a16:creationId xmlns:a16="http://schemas.microsoft.com/office/drawing/2014/main" id="{F2F6D4DE-F67C-4DB9-9108-180F7A75C5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>
            <a:extLst>
              <a:ext uri="{FF2B5EF4-FFF2-40B4-BE49-F238E27FC236}">
                <a16:creationId xmlns:a16="http://schemas.microsoft.com/office/drawing/2014/main" id="{4B92FEEE-C370-42C5-B9A2-26E7345CA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0" t="25220" r="2" b="25623"/>
          <a:stretch>
            <a:fillRect/>
          </a:stretch>
        </p:blipFill>
        <p:spPr bwMode="auto">
          <a:xfrm>
            <a:off x="50800" y="1412875"/>
            <a:ext cx="9772650" cy="320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スライド番号プレースホルダー 1">
            <a:extLst>
              <a:ext uri="{FF2B5EF4-FFF2-40B4-BE49-F238E27FC236}">
                <a16:creationId xmlns:a16="http://schemas.microsoft.com/office/drawing/2014/main" id="{42B52F7B-5FB0-4C0C-A990-4E5AA0BE4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4BA52A40-43F1-4B1C-92E3-16679B39CE47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2D6FB57-D6C8-4775-ADB8-405FD7A4F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452438"/>
            <a:ext cx="2592388" cy="360362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路線全体の進捗状況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3332F67-5872-4AE4-B52C-3FA4C4F7D517}"/>
              </a:ext>
            </a:extLst>
          </p:cNvPr>
          <p:cNvSpPr/>
          <p:nvPr/>
        </p:nvSpPr>
        <p:spPr>
          <a:xfrm>
            <a:off x="-160338" y="860425"/>
            <a:ext cx="20875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ja-JP" altLang="en-US" sz="1800" dirty="0">
                <a:solidFill>
                  <a:schemeClr val="tx1"/>
                </a:solidFill>
              </a:rPr>
              <a:t>記載例</a:t>
            </a:r>
          </a:p>
        </p:txBody>
      </p:sp>
      <p:sp>
        <p:nvSpPr>
          <p:cNvPr id="10246" name="スライド番号プレースホルダー 1">
            <a:extLst>
              <a:ext uri="{FF2B5EF4-FFF2-40B4-BE49-F238E27FC236}">
                <a16:creationId xmlns:a16="http://schemas.microsoft.com/office/drawing/2014/main" id="{545336ED-D915-49F5-A47C-D4CF49DC8F42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47" name="Picture 8">
            <a:extLst>
              <a:ext uri="{FF2B5EF4-FFF2-40B4-BE49-F238E27FC236}">
                <a16:creationId xmlns:a16="http://schemas.microsoft.com/office/drawing/2014/main" id="{0E9BB0F0-D0E2-4A13-A364-F37FAEAA6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26" t="72855" r="401" b="822"/>
          <a:stretch>
            <a:fillRect/>
          </a:stretch>
        </p:blipFill>
        <p:spPr bwMode="auto">
          <a:xfrm>
            <a:off x="8031163" y="4610100"/>
            <a:ext cx="1727200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Text Box 362">
            <a:extLst>
              <a:ext uri="{FF2B5EF4-FFF2-40B4-BE49-F238E27FC236}">
                <a16:creationId xmlns:a16="http://schemas.microsoft.com/office/drawing/2014/main" id="{FE40D4F2-B2A8-488B-A8F6-452AE72C2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2593975"/>
            <a:ext cx="8353425" cy="209232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・方位は必ず記入してください。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・主要施設名（駅や道路など）を図中に記入してください。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・応募事業の路線全長を表示し、応募区間、施工済区間、未施工区間、計画区間などがわかるように表示する。</a:t>
            </a:r>
            <a:endParaRPr lang="en-US" altLang="ja-JP" sz="20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10249" name="図 12" descr="アイコン&#10;&#10;自動的に生成された説明">
            <a:extLst>
              <a:ext uri="{FF2B5EF4-FFF2-40B4-BE49-F238E27FC236}">
                <a16:creationId xmlns:a16="http://schemas.microsoft.com/office/drawing/2014/main" id="{70FE3E19-B62A-4AB0-84B5-A89537D809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フッター プレースホルダー 1">
            <a:extLst>
              <a:ext uri="{FF2B5EF4-FFF2-40B4-BE49-F238E27FC236}">
                <a16:creationId xmlns:a16="http://schemas.microsoft.com/office/drawing/2014/main" id="{3A880237-3D0C-486C-8D3D-E88DE45E0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34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E054356-A618-4C75-BC00-8D2A04CFDBE1}"/>
              </a:ext>
            </a:extLst>
          </p:cNvPr>
          <p:cNvSpPr txBox="1">
            <a:spLocks noChangeArrowheads="1"/>
          </p:cNvSpPr>
          <p:nvPr/>
        </p:nvSpPr>
        <p:spPr>
          <a:xfrm>
            <a:off x="415925" y="458788"/>
            <a:ext cx="1901825" cy="325437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平面図</a:t>
            </a:r>
          </a:p>
        </p:txBody>
      </p:sp>
      <p:sp>
        <p:nvSpPr>
          <p:cNvPr id="12291" name="スライド番号プレースホルダー 1">
            <a:extLst>
              <a:ext uri="{FF2B5EF4-FFF2-40B4-BE49-F238E27FC236}">
                <a16:creationId xmlns:a16="http://schemas.microsoft.com/office/drawing/2014/main" id="{DC94BBC8-9B50-441B-82AD-EA59AEEDB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3CEF6C37-54C3-495E-8740-8FCBB041D72E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5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スライド番号プレースホルダー 1">
            <a:extLst>
              <a:ext uri="{FF2B5EF4-FFF2-40B4-BE49-F238E27FC236}">
                <a16:creationId xmlns:a16="http://schemas.microsoft.com/office/drawing/2014/main" id="{2E5821F8-35A4-4FB3-96D7-FBD0D35CC073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B993EA8-34A3-4545-9C9F-2B2F302B601D}"/>
              </a:ext>
            </a:extLst>
          </p:cNvPr>
          <p:cNvSpPr txBox="1">
            <a:spLocks noChangeArrowheads="1"/>
          </p:cNvSpPr>
          <p:nvPr/>
        </p:nvSpPr>
        <p:spPr>
          <a:xfrm>
            <a:off x="849313" y="1011238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事業前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E72D4F4-AA0C-46EE-A3B6-84999C8EC674}"/>
              </a:ext>
            </a:extLst>
          </p:cNvPr>
          <p:cNvSpPr txBox="1">
            <a:spLocks noChangeArrowheads="1"/>
          </p:cNvSpPr>
          <p:nvPr/>
        </p:nvSpPr>
        <p:spPr>
          <a:xfrm>
            <a:off x="5081588" y="1011238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事業後</a:t>
            </a:r>
          </a:p>
        </p:txBody>
      </p:sp>
      <p:grpSp>
        <p:nvGrpSpPr>
          <p:cNvPr id="12295" name="グループ化 9">
            <a:extLst>
              <a:ext uri="{FF2B5EF4-FFF2-40B4-BE49-F238E27FC236}">
                <a16:creationId xmlns:a16="http://schemas.microsoft.com/office/drawing/2014/main" id="{51B98CF6-9282-4CBB-BDB6-9EBD4FEFD81C}"/>
              </a:ext>
            </a:extLst>
          </p:cNvPr>
          <p:cNvGrpSpPr>
            <a:grpSpLocks/>
          </p:cNvGrpSpPr>
          <p:nvPr/>
        </p:nvGrpSpPr>
        <p:grpSpPr bwMode="auto">
          <a:xfrm>
            <a:off x="10221913" y="2416175"/>
            <a:ext cx="407987" cy="382588"/>
            <a:chOff x="2829797" y="3448639"/>
            <a:chExt cx="406718" cy="383054"/>
          </a:xfrm>
        </p:grpSpPr>
        <p:sp>
          <p:nvSpPr>
            <p:cNvPr id="12305" name="テキスト ボックス 10">
              <a:extLst>
                <a:ext uri="{FF2B5EF4-FFF2-40B4-BE49-F238E27FC236}">
                  <a16:creationId xmlns:a16="http://schemas.microsoft.com/office/drawing/2014/main" id="{E2258484-0A0D-4058-A36F-6FD99DA76C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9797" y="3677805"/>
              <a:ext cx="406718" cy="153888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latin typeface="Times New Roman" panose="02020603050405020304" pitchFamily="18" charset="0"/>
                </a:rPr>
                <a:t>写真①</a:t>
              </a:r>
            </a:p>
          </p:txBody>
        </p:sp>
        <p:sp>
          <p:nvSpPr>
            <p:cNvPr id="12" name="右矢印 11">
              <a:extLst>
                <a:ext uri="{FF2B5EF4-FFF2-40B4-BE49-F238E27FC236}">
                  <a16:creationId xmlns:a16="http://schemas.microsoft.com/office/drawing/2014/main" id="{F60F32BB-ED09-454F-8982-797598BBB14D}"/>
                </a:ext>
              </a:extLst>
            </p:cNvPr>
            <p:cNvSpPr/>
            <p:nvPr/>
          </p:nvSpPr>
          <p:spPr>
            <a:xfrm>
              <a:off x="2844040" y="3448639"/>
              <a:ext cx="359242" cy="144639"/>
            </a:xfrm>
            <a:prstGeom prst="rightArrow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12296" name="グループ化 14">
            <a:extLst>
              <a:ext uri="{FF2B5EF4-FFF2-40B4-BE49-F238E27FC236}">
                <a16:creationId xmlns:a16="http://schemas.microsoft.com/office/drawing/2014/main" id="{84E6435B-5C6D-4EB7-A2BD-066A411A73EA}"/>
              </a:ext>
            </a:extLst>
          </p:cNvPr>
          <p:cNvGrpSpPr>
            <a:grpSpLocks/>
          </p:cNvGrpSpPr>
          <p:nvPr/>
        </p:nvGrpSpPr>
        <p:grpSpPr bwMode="auto">
          <a:xfrm>
            <a:off x="10236200" y="3192463"/>
            <a:ext cx="406400" cy="384175"/>
            <a:chOff x="2829797" y="3448639"/>
            <a:chExt cx="406718" cy="383054"/>
          </a:xfrm>
        </p:grpSpPr>
        <p:sp>
          <p:nvSpPr>
            <p:cNvPr id="12303" name="テキスト ボックス 15">
              <a:extLst>
                <a:ext uri="{FF2B5EF4-FFF2-40B4-BE49-F238E27FC236}">
                  <a16:creationId xmlns:a16="http://schemas.microsoft.com/office/drawing/2014/main" id="{F420306E-E5AE-43A3-A365-F6D4BE4C1F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9797" y="3677805"/>
              <a:ext cx="406718" cy="153888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latin typeface="Times New Roman" panose="02020603050405020304" pitchFamily="18" charset="0"/>
                </a:rPr>
                <a:t>写真②</a:t>
              </a:r>
            </a:p>
          </p:txBody>
        </p:sp>
        <p:sp>
          <p:nvSpPr>
            <p:cNvPr id="17" name="右矢印 16">
              <a:extLst>
                <a:ext uri="{FF2B5EF4-FFF2-40B4-BE49-F238E27FC236}">
                  <a16:creationId xmlns:a16="http://schemas.microsoft.com/office/drawing/2014/main" id="{22787D48-B251-4980-8F95-49399236EC5D}"/>
                </a:ext>
              </a:extLst>
            </p:cNvPr>
            <p:cNvSpPr/>
            <p:nvPr/>
          </p:nvSpPr>
          <p:spPr>
            <a:xfrm>
              <a:off x="2844096" y="3448639"/>
              <a:ext cx="359056" cy="144040"/>
            </a:xfrm>
            <a:prstGeom prst="rightArrow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12297" name="グループ化 18">
            <a:extLst>
              <a:ext uri="{FF2B5EF4-FFF2-40B4-BE49-F238E27FC236}">
                <a16:creationId xmlns:a16="http://schemas.microsoft.com/office/drawing/2014/main" id="{381AFB38-3522-4214-B589-DF1CE6125872}"/>
              </a:ext>
            </a:extLst>
          </p:cNvPr>
          <p:cNvGrpSpPr>
            <a:grpSpLocks/>
          </p:cNvGrpSpPr>
          <p:nvPr/>
        </p:nvGrpSpPr>
        <p:grpSpPr bwMode="auto">
          <a:xfrm>
            <a:off x="10212388" y="3878263"/>
            <a:ext cx="406400" cy="382587"/>
            <a:chOff x="2829797" y="3448639"/>
            <a:chExt cx="406718" cy="383054"/>
          </a:xfrm>
        </p:grpSpPr>
        <p:sp>
          <p:nvSpPr>
            <p:cNvPr id="12301" name="テキスト ボックス 19">
              <a:extLst>
                <a:ext uri="{FF2B5EF4-FFF2-40B4-BE49-F238E27FC236}">
                  <a16:creationId xmlns:a16="http://schemas.microsoft.com/office/drawing/2014/main" id="{DF3444A7-57E0-477E-B14B-DB70F1B139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9797" y="3677805"/>
              <a:ext cx="406718" cy="153888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latin typeface="Times New Roman" panose="02020603050405020304" pitchFamily="18" charset="0"/>
                </a:rPr>
                <a:t>写真③</a:t>
              </a:r>
            </a:p>
          </p:txBody>
        </p:sp>
        <p:sp>
          <p:nvSpPr>
            <p:cNvPr id="21" name="右矢印 20">
              <a:extLst>
                <a:ext uri="{FF2B5EF4-FFF2-40B4-BE49-F238E27FC236}">
                  <a16:creationId xmlns:a16="http://schemas.microsoft.com/office/drawing/2014/main" id="{E3541360-6DFA-4195-8183-7B8D229EB1E0}"/>
                </a:ext>
              </a:extLst>
            </p:cNvPr>
            <p:cNvSpPr/>
            <p:nvPr/>
          </p:nvSpPr>
          <p:spPr>
            <a:xfrm>
              <a:off x="2844095" y="3448639"/>
              <a:ext cx="359056" cy="144638"/>
            </a:xfrm>
            <a:prstGeom prst="rightArrow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pic>
        <p:nvPicPr>
          <p:cNvPr id="12298" name="図 21" descr="アイコン&#10;&#10;自動的に生成された説明">
            <a:extLst>
              <a:ext uri="{FF2B5EF4-FFF2-40B4-BE49-F238E27FC236}">
                <a16:creationId xmlns:a16="http://schemas.microsoft.com/office/drawing/2014/main" id="{72D7E9C0-A1E0-409B-A09B-5625142FAA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9" name="Text Box 362">
            <a:extLst>
              <a:ext uri="{FF2B5EF4-FFF2-40B4-BE49-F238E27FC236}">
                <a16:creationId xmlns:a16="http://schemas.microsoft.com/office/drawing/2014/main" id="{72154FE8-4016-4E50-8AAB-2B203DCC4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2690813"/>
            <a:ext cx="6296025" cy="266400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ja-JP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【</a:t>
            </a:r>
            <a:r>
              <a:rPr lang="ja-JP" altLang="en-US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作成の留意点</a:t>
            </a:r>
            <a:r>
              <a:rPr lang="en-US" altLang="ja-JP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・事業前後がわかるように作成してください。</a:t>
            </a:r>
            <a:endParaRPr lang="en-US" altLang="ja-JP" sz="2000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・方位は必ず記入してください。</a:t>
            </a:r>
            <a:endParaRPr lang="en-US" altLang="ja-JP" sz="2000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・主要施設名（駅や道路など）を図中に記入してください。</a:t>
            </a:r>
            <a:endParaRPr lang="en-US" altLang="ja-JP" sz="2000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・位置図よりも詳細な図面としてください。</a:t>
            </a:r>
          </a:p>
        </p:txBody>
      </p:sp>
      <p:sp>
        <p:nvSpPr>
          <p:cNvPr id="19" name="フッター プレースホルダー 1">
            <a:extLst>
              <a:ext uri="{FF2B5EF4-FFF2-40B4-BE49-F238E27FC236}">
                <a16:creationId xmlns:a16="http://schemas.microsoft.com/office/drawing/2014/main" id="{3B91851D-E53F-4066-8DE2-FDBF2A680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34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F5C3892-6E48-41E4-995A-952062CA87F9}"/>
              </a:ext>
            </a:extLst>
          </p:cNvPr>
          <p:cNvSpPr txBox="1">
            <a:spLocks noChangeArrowheads="1"/>
          </p:cNvSpPr>
          <p:nvPr/>
        </p:nvSpPr>
        <p:spPr>
          <a:xfrm>
            <a:off x="415925" y="458788"/>
            <a:ext cx="1901825" cy="325437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縦断図・横断図</a:t>
            </a:r>
          </a:p>
        </p:txBody>
      </p:sp>
      <p:sp>
        <p:nvSpPr>
          <p:cNvPr id="14339" name="スライド番号プレースホルダー 1">
            <a:extLst>
              <a:ext uri="{FF2B5EF4-FFF2-40B4-BE49-F238E27FC236}">
                <a16:creationId xmlns:a16="http://schemas.microsoft.com/office/drawing/2014/main" id="{66DBCF87-B6ED-41E6-A2E8-FFBF5C597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C8A490A-422F-4643-82A7-22EB7AEBE666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6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0" name="スライド番号プレースホルダー 1">
            <a:extLst>
              <a:ext uri="{FF2B5EF4-FFF2-40B4-BE49-F238E27FC236}">
                <a16:creationId xmlns:a16="http://schemas.microsoft.com/office/drawing/2014/main" id="{EC9FBAC0-49EE-4969-B90A-2BE3DA7DD385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8854797-26A0-45E9-B00D-978FAC2CF953}"/>
              </a:ext>
            </a:extLst>
          </p:cNvPr>
          <p:cNvSpPr txBox="1">
            <a:spLocks noChangeArrowheads="1"/>
          </p:cNvSpPr>
          <p:nvPr/>
        </p:nvSpPr>
        <p:spPr>
          <a:xfrm>
            <a:off x="849313" y="1011238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事業前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E46BB9C-EF6F-4683-AACF-AA240260A946}"/>
              </a:ext>
            </a:extLst>
          </p:cNvPr>
          <p:cNvSpPr txBox="1">
            <a:spLocks noChangeArrowheads="1"/>
          </p:cNvSpPr>
          <p:nvPr/>
        </p:nvSpPr>
        <p:spPr>
          <a:xfrm>
            <a:off x="5081588" y="1011238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事業後</a:t>
            </a:r>
          </a:p>
        </p:txBody>
      </p:sp>
      <p:pic>
        <p:nvPicPr>
          <p:cNvPr id="14343" name="図 8" descr="アイコン&#10;&#10;自動的に生成された説明">
            <a:extLst>
              <a:ext uri="{FF2B5EF4-FFF2-40B4-BE49-F238E27FC236}">
                <a16:creationId xmlns:a16="http://schemas.microsoft.com/office/drawing/2014/main" id="{461E129C-C546-4D9D-BFFF-5F4225CF9E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フッター プレースホルダー 1">
            <a:extLst>
              <a:ext uri="{FF2B5EF4-FFF2-40B4-BE49-F238E27FC236}">
                <a16:creationId xmlns:a16="http://schemas.microsoft.com/office/drawing/2014/main" id="{C22AF2A0-31A6-468C-B33F-58B25AA2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34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  <p:sp>
        <p:nvSpPr>
          <p:cNvPr id="14345" name="Text Box 362">
            <a:extLst>
              <a:ext uri="{FF2B5EF4-FFF2-40B4-BE49-F238E27FC236}">
                <a16:creationId xmlns:a16="http://schemas.microsoft.com/office/drawing/2014/main" id="{B27E1CC1-6C95-4B8F-956D-2D6011816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2690813"/>
            <a:ext cx="6296025" cy="86201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・事業前後がわかるように作成してください。</a:t>
            </a:r>
            <a:endParaRPr lang="en-US" altLang="ja-JP" sz="20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4">
            <a:extLst>
              <a:ext uri="{FF2B5EF4-FFF2-40B4-BE49-F238E27FC236}">
                <a16:creationId xmlns:a16="http://schemas.microsoft.com/office/drawing/2014/main" id="{8A37EAC4-4882-47B3-831E-B6656FFCE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650" y="368300"/>
            <a:ext cx="3024188" cy="212407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7172" name="Text Box 17">
            <a:extLst>
              <a:ext uri="{FF2B5EF4-FFF2-40B4-BE49-F238E27FC236}">
                <a16:creationId xmlns:a16="http://schemas.microsoft.com/office/drawing/2014/main" id="{3FB43A85-CEEF-4D6B-B5BC-62256EB8B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7825" y="2185988"/>
            <a:ext cx="13144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16388" name="Text Box 14">
            <a:extLst>
              <a:ext uri="{FF2B5EF4-FFF2-40B4-BE49-F238E27FC236}">
                <a16:creationId xmlns:a16="http://schemas.microsoft.com/office/drawing/2014/main" id="{C850122B-27E5-4511-BECF-0B0F3ACB2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2527300"/>
            <a:ext cx="3024187" cy="1938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6389" name="Text Box 15">
            <a:extLst>
              <a:ext uri="{FF2B5EF4-FFF2-40B4-BE49-F238E27FC236}">
                <a16:creationId xmlns:a16="http://schemas.microsoft.com/office/drawing/2014/main" id="{0070D4BD-0B50-4D50-827C-076220E01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638" y="4529138"/>
            <a:ext cx="3024187" cy="19399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675F968A-0AE7-42CE-AF98-221BDDF572EF}"/>
              </a:ext>
            </a:extLst>
          </p:cNvPr>
          <p:cNvSpPr txBox="1">
            <a:spLocks noChangeArrowheads="1"/>
          </p:cNvSpPr>
          <p:nvPr/>
        </p:nvSpPr>
        <p:spPr>
          <a:xfrm>
            <a:off x="220663" y="149225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事業前写真</a:t>
            </a: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FB6CA15D-C940-4341-A6C1-EF1411D72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4813" y="4129137"/>
            <a:ext cx="1720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A57D4E41-0A92-49CB-B319-53AA5B5DD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6563" y="6181725"/>
            <a:ext cx="17605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16393" name="スライド番号プレースホルダー 1">
            <a:extLst>
              <a:ext uri="{FF2B5EF4-FFF2-40B4-BE49-F238E27FC236}">
                <a16:creationId xmlns:a16="http://schemas.microsoft.com/office/drawing/2014/main" id="{90E4EB28-3D6B-454F-9DDD-4CB5CBAE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1075768-770A-45FD-849A-4AE96E75C62D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7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4" name="Rectangle 34">
            <a:extLst>
              <a:ext uri="{FF2B5EF4-FFF2-40B4-BE49-F238E27FC236}">
                <a16:creationId xmlns:a16="http://schemas.microsoft.com/office/drawing/2014/main" id="{098CDCE7-4278-4934-96E9-562ECA3BB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317500"/>
            <a:ext cx="3024187" cy="212407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13" name="Text Box 17">
            <a:extLst>
              <a:ext uri="{FF2B5EF4-FFF2-40B4-BE49-F238E27FC236}">
                <a16:creationId xmlns:a16="http://schemas.microsoft.com/office/drawing/2014/main" id="{A3303E75-8935-4C81-AA0D-909725EEC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0563" y="2185987"/>
            <a:ext cx="190817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16396" name="Text Box 14">
            <a:extLst>
              <a:ext uri="{FF2B5EF4-FFF2-40B4-BE49-F238E27FC236}">
                <a16:creationId xmlns:a16="http://schemas.microsoft.com/office/drawing/2014/main" id="{99791D4F-C58E-4FE9-A4B8-4F021467D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474913"/>
            <a:ext cx="3024188" cy="19383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6397" name="Text Box 15">
            <a:extLst>
              <a:ext uri="{FF2B5EF4-FFF2-40B4-BE49-F238E27FC236}">
                <a16:creationId xmlns:a16="http://schemas.microsoft.com/office/drawing/2014/main" id="{366F5A28-F651-4DE9-8E50-6EC473467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913" y="4529138"/>
            <a:ext cx="3024187" cy="19399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9ACEDEEF-81F6-4C8A-9B1F-01405886B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4129137"/>
            <a:ext cx="1720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20" name="Text Box 17">
            <a:extLst>
              <a:ext uri="{FF2B5EF4-FFF2-40B4-BE49-F238E27FC236}">
                <a16:creationId xmlns:a16="http://schemas.microsoft.com/office/drawing/2014/main" id="{CBDDE124-23DE-43E1-8C7D-B634EDC89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0250" y="6181725"/>
            <a:ext cx="17605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E276EE46-88EC-40B0-864D-A1AE1D99EF5E}"/>
              </a:ext>
            </a:extLst>
          </p:cNvPr>
          <p:cNvSpPr txBox="1">
            <a:spLocks noChangeArrowheads="1"/>
          </p:cNvSpPr>
          <p:nvPr/>
        </p:nvSpPr>
        <p:spPr>
          <a:xfrm>
            <a:off x="4665663" y="146050"/>
            <a:ext cx="2232025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事業後写真</a:t>
            </a:r>
          </a:p>
        </p:txBody>
      </p:sp>
      <p:sp>
        <p:nvSpPr>
          <p:cNvPr id="16401" name="スライド番号プレースホルダー 1">
            <a:extLst>
              <a:ext uri="{FF2B5EF4-FFF2-40B4-BE49-F238E27FC236}">
                <a16:creationId xmlns:a16="http://schemas.microsoft.com/office/drawing/2014/main" id="{FA4B104B-B4EF-44BD-BC99-74B52DAE4650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17">
            <a:extLst>
              <a:ext uri="{FF2B5EF4-FFF2-40B4-BE49-F238E27FC236}">
                <a16:creationId xmlns:a16="http://schemas.microsoft.com/office/drawing/2014/main" id="{B6A33757-0058-41AD-B469-81693D8F5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6788" y="433388"/>
            <a:ext cx="5826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写真①</a:t>
            </a:r>
          </a:p>
        </p:txBody>
      </p:sp>
      <p:sp>
        <p:nvSpPr>
          <p:cNvPr id="24" name="Text Box 17">
            <a:extLst>
              <a:ext uri="{FF2B5EF4-FFF2-40B4-BE49-F238E27FC236}">
                <a16:creationId xmlns:a16="http://schemas.microsoft.com/office/drawing/2014/main" id="{8CD5E5EC-52EE-484C-A57B-4C242200C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525" y="4589463"/>
            <a:ext cx="5826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写真③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0E56CC02-56F9-49C6-8C81-51BFA2B43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6788" y="2549525"/>
            <a:ext cx="58261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写真②</a:t>
            </a:r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B5E3F5C2-3082-4227-9DA6-227C5F3CD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700" y="433388"/>
            <a:ext cx="58102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写真①</a:t>
            </a:r>
          </a:p>
        </p:txBody>
      </p:sp>
      <p:sp>
        <p:nvSpPr>
          <p:cNvPr id="27" name="Text Box 17">
            <a:extLst>
              <a:ext uri="{FF2B5EF4-FFF2-40B4-BE49-F238E27FC236}">
                <a16:creationId xmlns:a16="http://schemas.microsoft.com/office/drawing/2014/main" id="{7C2323AB-E578-400B-9526-A601D32E0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9850" y="4589463"/>
            <a:ext cx="5826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写真③</a:t>
            </a:r>
          </a:p>
        </p:txBody>
      </p:sp>
      <p:sp>
        <p:nvSpPr>
          <p:cNvPr id="28" name="Text Box 17">
            <a:extLst>
              <a:ext uri="{FF2B5EF4-FFF2-40B4-BE49-F238E27FC236}">
                <a16:creationId xmlns:a16="http://schemas.microsoft.com/office/drawing/2014/main" id="{246907D1-F402-4C54-8625-5A6C73CE4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700" y="2549525"/>
            <a:ext cx="58102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写真②</a:t>
            </a:r>
          </a:p>
        </p:txBody>
      </p:sp>
      <p:sp>
        <p:nvSpPr>
          <p:cNvPr id="16408" name="Text Box 31">
            <a:extLst>
              <a:ext uri="{FF2B5EF4-FFF2-40B4-BE49-F238E27FC236}">
                <a16:creationId xmlns:a16="http://schemas.microsoft.com/office/drawing/2014/main" id="{57FA1E85-9C2F-4D89-9581-02A3C4695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46" y="2596768"/>
            <a:ext cx="9072563" cy="193833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【</a:t>
            </a:r>
            <a:r>
              <a:rPr lang="ja-JP" altLang="en-US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作成の留意点</a:t>
            </a:r>
            <a:r>
              <a:rPr lang="en-US" altLang="ja-JP" sz="20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  <a:endParaRPr lang="en-US" altLang="ja-JP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・写真の撮影箇所を「平面図</a:t>
            </a:r>
            <a:r>
              <a:rPr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５頁</a:t>
            </a:r>
            <a:r>
              <a:rPr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r>
              <a:rPr lang="ja-JP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」に図示してください。</a:t>
            </a:r>
            <a:endParaRPr lang="en-US" altLang="ja-JP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・異なるアングルで複数枚添付願います。</a:t>
            </a:r>
            <a:endParaRPr lang="en-US" altLang="ja-JP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・前後の写真はできる限り同一箇所・方向から撮影したものとしてください。</a:t>
            </a:r>
            <a:endParaRPr lang="en-US" altLang="ja-JP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・写真の枚数、大きさは自由です。</a:t>
            </a:r>
            <a:endParaRPr lang="en-US" altLang="ja-JP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・スライド２枚</a:t>
            </a:r>
            <a:r>
              <a:rPr lang="ja-JP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以内で作成してください。</a:t>
            </a:r>
            <a:endParaRPr lang="en-US" altLang="ja-JP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フッター プレースホルダー 1">
            <a:extLst>
              <a:ext uri="{FF2B5EF4-FFF2-40B4-BE49-F238E27FC236}">
                <a16:creationId xmlns:a16="http://schemas.microsoft.com/office/drawing/2014/main" id="{B040CD3A-A72D-4A7F-8DAD-9108ED9E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411913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34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E253C8A4-BE35-4CAE-B828-5C25065B2B60}"/>
              </a:ext>
            </a:extLst>
          </p:cNvPr>
          <p:cNvSpPr txBox="1">
            <a:spLocks noChangeArrowheads="1"/>
          </p:cNvSpPr>
          <p:nvPr/>
        </p:nvSpPr>
        <p:spPr>
          <a:xfrm>
            <a:off x="793750" y="3644900"/>
            <a:ext cx="8285163" cy="2592388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（例）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</a:t>
            </a: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</a:rPr>
              <a:t>・自然災害による被害の軽減（災害時の代替機能の確保など）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</a:t>
            </a: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</a:rPr>
              <a:t>交通の安全の確保（交通事故件数、生活道路における交通量）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・交通サービス水準の向上（公共交通機関の本数増加など）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・生活利便性の向上（主要施設へのアクセス性の向上、人口増加など）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・生産の増加（企業立地件数の増加など）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・需要の増加（利用者数、観光収入の増加など）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・流通・交通の活性化（アクセス時間、所要時間の短縮など）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・賑わいの創出（広場等を活用したイベントの実施など）</a:t>
            </a:r>
            <a:endParaRPr lang="en-US" altLang="ja-JP" sz="1900" dirty="0">
              <a:solidFill>
                <a:srgbClr val="FF0000"/>
              </a:solidFill>
              <a:latin typeface="+mj-ea"/>
              <a:cs typeface="+mn-cs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4163B4F-939A-4AB1-BA13-2520A0D01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692150"/>
            <a:ext cx="3024187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事業効果アピール資料</a:t>
            </a:r>
          </a:p>
        </p:txBody>
      </p:sp>
      <p:sp>
        <p:nvSpPr>
          <p:cNvPr id="18436" name="スライド番号プレースホルダー 1">
            <a:extLst>
              <a:ext uri="{FF2B5EF4-FFF2-40B4-BE49-F238E27FC236}">
                <a16:creationId xmlns:a16="http://schemas.microsoft.com/office/drawing/2014/main" id="{B0FCA846-FFEB-4EA6-A46C-839FA0D4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77DCF96-32DB-4158-B0B5-E4DBEFFA6136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8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7" name="スライド番号プレースホルダー 1">
            <a:extLst>
              <a:ext uri="{FF2B5EF4-FFF2-40B4-BE49-F238E27FC236}">
                <a16:creationId xmlns:a16="http://schemas.microsoft.com/office/drawing/2014/main" id="{B95D5B58-DD0B-4B8C-B974-8FE7004E3A9B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8" name="Text Box 370">
            <a:extLst>
              <a:ext uri="{FF2B5EF4-FFF2-40B4-BE49-F238E27FC236}">
                <a16:creationId xmlns:a16="http://schemas.microsoft.com/office/drawing/2014/main" id="{746E3473-EEA7-4839-A1DF-81A2F4612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1225550"/>
            <a:ext cx="8629650" cy="22463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・写真やグラフ等を積極的に用いて、事業効果をアピールしてください。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・定量的な効果だけでなく、定性的な効果も記載してください。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・スライド３枚以内で作成してください。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・フォーマットは問いません。背景色は白地のままにしてください。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フッター プレースホルダー 1">
            <a:extLst>
              <a:ext uri="{FF2B5EF4-FFF2-40B4-BE49-F238E27FC236}">
                <a16:creationId xmlns:a16="http://schemas.microsoft.com/office/drawing/2014/main" id="{CB144D04-C5C9-40AB-AC16-2B942EFA6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34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299FBBD9-B1F7-43CF-87E7-791A609A3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692150"/>
            <a:ext cx="3313112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苦労や工夫等アピール資料</a:t>
            </a:r>
          </a:p>
        </p:txBody>
      </p:sp>
      <p:sp>
        <p:nvSpPr>
          <p:cNvPr id="20483" name="スライド番号プレースホルダー 1">
            <a:extLst>
              <a:ext uri="{FF2B5EF4-FFF2-40B4-BE49-F238E27FC236}">
                <a16:creationId xmlns:a16="http://schemas.microsoft.com/office/drawing/2014/main" id="{FF4F8C7B-DFA8-498F-84BD-3B6CE1ED4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50C4830-5775-45F9-A2B8-7F15159CE554}" type="slidenum"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E48B9239-E4E0-4738-8895-31CB9B51539F}"/>
              </a:ext>
            </a:extLst>
          </p:cNvPr>
          <p:cNvSpPr txBox="1">
            <a:spLocks noChangeArrowheads="1"/>
          </p:cNvSpPr>
          <p:nvPr/>
        </p:nvSpPr>
        <p:spPr>
          <a:xfrm>
            <a:off x="777875" y="3479800"/>
            <a:ext cx="6191250" cy="1820863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（例）</a:t>
            </a:r>
            <a:endParaRPr lang="en-US" altLang="ja-JP" sz="18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・合意形成の取組状況</a:t>
            </a:r>
          </a:p>
          <a:p>
            <a:pPr algn="l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地権者数　○○人</a:t>
            </a:r>
            <a:endParaRPr lang="en-US" altLang="ja-JP" sz="18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地元協議会等　○○まちづくり協議会、○○町内会</a:t>
            </a:r>
            <a:endParaRPr lang="en-US" altLang="ja-JP" sz="18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</p:txBody>
      </p:sp>
      <p:sp>
        <p:nvSpPr>
          <p:cNvPr id="20485" name="スライド番号プレースホルダー 1">
            <a:extLst>
              <a:ext uri="{FF2B5EF4-FFF2-40B4-BE49-F238E27FC236}">
                <a16:creationId xmlns:a16="http://schemas.microsoft.com/office/drawing/2014/main" id="{7841C75A-CDDE-4AEE-9CC7-9AD6A514BCEB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6" name="Text Box 370">
            <a:extLst>
              <a:ext uri="{FF2B5EF4-FFF2-40B4-BE49-F238E27FC236}">
                <a16:creationId xmlns:a16="http://schemas.microsoft.com/office/drawing/2014/main" id="{C8BB5A1C-91A7-4C0C-ACB4-FA4911C49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511300"/>
            <a:ext cx="9145587" cy="17843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・事業過程における苦労や工夫を、写真や図面を使用してアピールして下さい。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・スライド２枚以内で作成してください。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・フォーマットは問いません。背景色は白地のままにしてください。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フッター プレースホルダー 1">
            <a:extLst>
              <a:ext uri="{FF2B5EF4-FFF2-40B4-BE49-F238E27FC236}">
                <a16:creationId xmlns:a16="http://schemas.microsoft.com/office/drawing/2014/main" id="{2D70D82F-9282-4DFD-B1B2-FD3927CBF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34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エレメント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アング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5498</TotalTime>
  <Words>1174</Words>
  <Application>Microsoft Office PowerPoint</Application>
  <PresentationFormat>A4 210 x 297 mm</PresentationFormat>
  <Paragraphs>186</Paragraphs>
  <Slides>11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2" baseType="lpstr">
      <vt:lpstr>Times New Roman</vt:lpstr>
      <vt:lpstr>HGS創英角ﾎﾟｯﾌﾟ体</vt:lpstr>
      <vt:lpstr>Arial</vt:lpstr>
      <vt:lpstr>Franklin Gothic Medium</vt:lpstr>
      <vt:lpstr>Franklin Gothic Book</vt:lpstr>
      <vt:lpstr>ＭＳ Ｐ明朝</vt:lpstr>
      <vt:lpstr>ＭＳ Ｐゴシック</vt:lpstr>
      <vt:lpstr>HG丸ｺﾞｼｯｸM-PRO</vt:lpstr>
      <vt:lpstr>HGP創英角ﾎﾟｯﾌﾟ体</vt:lpstr>
      <vt:lpstr>HG創英角ｺﾞｼｯｸUB</vt:lpstr>
      <vt:lpstr>Office ​​テーマ</vt:lpstr>
      <vt:lpstr>事 業 概 要</vt:lpstr>
      <vt:lpstr>事　業　位　置　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東京都</dc:creator>
  <cp:lastModifiedBy>全国街路事業促進 協議会</cp:lastModifiedBy>
  <cp:revision>285</cp:revision>
  <cp:lastPrinted>2018-07-24T00:15:06Z</cp:lastPrinted>
  <dcterms:created xsi:type="dcterms:W3CDTF">1601-01-01T00:00:00Z</dcterms:created>
  <dcterms:modified xsi:type="dcterms:W3CDTF">2021-09-10T04:28:10Z</dcterms:modified>
</cp:coreProperties>
</file>